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516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7" r:id="rId9"/>
    <p:sldId id="268" r:id="rId10"/>
    <p:sldId id="269" r:id="rId11"/>
    <p:sldId id="271" r:id="rId12"/>
    <p:sldId id="270" r:id="rId13"/>
    <p:sldId id="272" r:id="rId14"/>
    <p:sldId id="275" r:id="rId15"/>
    <p:sldId id="274" r:id="rId16"/>
    <p:sldId id="277" r:id="rId17"/>
    <p:sldId id="276" r:id="rId18"/>
    <p:sldId id="278" r:id="rId19"/>
    <p:sldId id="285" r:id="rId20"/>
    <p:sldId id="286" r:id="rId21"/>
    <p:sldId id="287" r:id="rId22"/>
    <p:sldId id="288" r:id="rId23"/>
    <p:sldId id="289" r:id="rId24"/>
    <p:sldId id="291" r:id="rId25"/>
    <p:sldId id="279" r:id="rId26"/>
    <p:sldId id="281" r:id="rId27"/>
    <p:sldId id="282" r:id="rId28"/>
    <p:sldId id="283" r:id="rId29"/>
    <p:sldId id="284" r:id="rId30"/>
    <p:sldId id="290" r:id="rId31"/>
    <p:sldId id="262" r:id="rId32"/>
    <p:sldId id="265" r:id="rId33"/>
    <p:sldId id="266" r:id="rId34"/>
    <p:sldId id="292" r:id="rId35"/>
    <p:sldId id="273" r:id="rId36"/>
    <p:sldId id="293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AC845DAB-6024-3043-A82D-1E210A497248}">
          <p14:sldIdLst>
            <p14:sldId id="256"/>
            <p14:sldId id="257"/>
            <p14:sldId id="259"/>
            <p14:sldId id="260"/>
          </p14:sldIdLst>
        </p14:section>
        <p14:section name="Fast Vertical Instability Measurements" id="{3EFA1084-1DFF-794A-BC66-A3376D977B2F}">
          <p14:sldIdLst>
            <p14:sldId id="261"/>
            <p14:sldId id="263"/>
            <p14:sldId id="264"/>
            <p14:sldId id="267"/>
            <p14:sldId id="268"/>
            <p14:sldId id="269"/>
            <p14:sldId id="271"/>
            <p14:sldId id="270"/>
          </p14:sldIdLst>
        </p14:section>
        <p14:section name="Macro-particles simulations" id="{6101F999-3735-0F46-A7C6-5FBFAC1EBC44}">
          <p14:sldIdLst>
            <p14:sldId id="272"/>
            <p14:sldId id="275"/>
            <p14:sldId id="274"/>
            <p14:sldId id="277"/>
            <p14:sldId id="276"/>
            <p14:sldId id="278"/>
          </p14:sldIdLst>
        </p14:section>
        <p14:section name="Losses at Injection" id="{BCA3EA0A-1E17-C14D-9576-72845060A0FF}">
          <p14:sldIdLst>
            <p14:sldId id="285"/>
            <p14:sldId id="286"/>
            <p14:sldId id="287"/>
            <p14:sldId id="288"/>
            <p14:sldId id="289"/>
            <p14:sldId id="291"/>
          </p14:sldIdLst>
        </p14:section>
        <p14:section name="Impedance Measurements" id="{0E67A976-BCF5-664F-B551-94DB802C9AA9}">
          <p14:sldIdLst>
            <p14:sldId id="279"/>
            <p14:sldId id="281"/>
            <p14:sldId id="282"/>
            <p14:sldId id="283"/>
            <p14:sldId id="284"/>
            <p14:sldId id="290"/>
          </p14:sldIdLst>
        </p14:section>
        <p14:section name="Extra slides" id="{4679C960-F137-C34F-9AAF-D35FCDE9BBA3}">
          <p14:sldIdLst>
            <p14:sldId id="262"/>
            <p14:sldId id="265"/>
            <p14:sldId id="266"/>
            <p14:sldId id="292"/>
            <p14:sldId id="273"/>
            <p14:sldId id="2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410" autoAdjust="0"/>
  </p:normalViewPr>
  <p:slideViewPr>
    <p:cSldViewPr snapToGrid="0" snapToObjects="1">
      <p:cViewPr>
        <p:scale>
          <a:sx n="120" d="100"/>
          <a:sy n="120" d="100"/>
        </p:scale>
        <p:origin x="-2120" y="-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7F7F3-D411-6F4F-9E44-D948A34469EF}" type="datetime1">
              <a:rPr lang="en-US" smtClean="0"/>
              <a:t>5/8/12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9AE08-A3C6-CF49-913D-E61B9F204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756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3FC84-C219-8E45-ACA1-DEBE144B148B}" type="datetime1">
              <a:rPr lang="en-US" smtClean="0"/>
              <a:t>5/8/12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D2A38-7D9A-2C4E-9E53-AC4EE6F0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38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Eta </a:t>
            </a:r>
            <a:r>
              <a:rPr lang="en-US" dirty="0" err="1" smtClean="0"/>
              <a:t>unpert+gammajump</a:t>
            </a:r>
            <a:endParaRPr lang="en-US" dirty="0" smtClean="0"/>
          </a:p>
          <a:p>
            <a:r>
              <a:rPr lang="en-US" dirty="0" smtClean="0"/>
              <a:t>Particle in bucket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9885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5739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Eta </a:t>
            </a:r>
            <a:r>
              <a:rPr lang="en-US" dirty="0" err="1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ajouter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 plot</a:t>
            </a:r>
          </a:p>
          <a:p>
            <a:r>
              <a:rPr lang="en-US" dirty="0" err="1" smtClean="0"/>
              <a:t>Ajouter</a:t>
            </a:r>
            <a:r>
              <a:rPr lang="en-US" dirty="0" smtClean="0"/>
              <a:t> theory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6118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408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Enlever</a:t>
            </a:r>
            <a:r>
              <a:rPr lang="en-US" dirty="0" smtClean="0"/>
              <a:t> la table et </a:t>
            </a:r>
            <a:r>
              <a:rPr lang="en-US" dirty="0" err="1" smtClean="0"/>
              <a:t>mettre</a:t>
            </a:r>
            <a:r>
              <a:rPr lang="en-US" dirty="0" smtClean="0"/>
              <a:t> </a:t>
            </a:r>
            <a:r>
              <a:rPr lang="en-US" dirty="0" err="1" smtClean="0"/>
              <a:t>certaines</a:t>
            </a:r>
            <a:r>
              <a:rPr lang="en-US" dirty="0" smtClean="0"/>
              <a:t> </a:t>
            </a:r>
            <a:r>
              <a:rPr lang="en-US" dirty="0" err="1" smtClean="0"/>
              <a:t>infos</a:t>
            </a:r>
            <a:r>
              <a:rPr lang="en-US" dirty="0" smtClean="0"/>
              <a:t> de l table </a:t>
            </a:r>
            <a:r>
              <a:rPr lang="en-US" dirty="0" err="1" smtClean="0"/>
              <a:t>dans</a:t>
            </a:r>
            <a:r>
              <a:rPr lang="en-US" dirty="0" smtClean="0"/>
              <a:t> les slides, </a:t>
            </a:r>
            <a:r>
              <a:rPr lang="en-US" dirty="0" err="1" smtClean="0"/>
              <a:t>garder</a:t>
            </a:r>
            <a:r>
              <a:rPr lang="en-US" dirty="0" smtClean="0"/>
              <a:t> </a:t>
            </a:r>
            <a:r>
              <a:rPr lang="en-US" dirty="0" err="1" smtClean="0"/>
              <a:t>bl</a:t>
            </a:r>
            <a:r>
              <a:rPr lang="en-US" dirty="0" smtClean="0"/>
              <a:t> and 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8514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Ajouter</a:t>
            </a:r>
            <a:r>
              <a:rPr lang="en-US" dirty="0" smtClean="0"/>
              <a:t> du </a:t>
            </a:r>
            <a:r>
              <a:rPr lang="en-US" dirty="0" err="1" smtClean="0"/>
              <a:t>texte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940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Reecrire</a:t>
            </a:r>
            <a:r>
              <a:rPr lang="en-US" dirty="0" smtClean="0"/>
              <a:t> le cadre et </a:t>
            </a:r>
            <a:r>
              <a:rPr lang="en-US" dirty="0" err="1" smtClean="0"/>
              <a:t>mettre</a:t>
            </a:r>
            <a:r>
              <a:rPr lang="en-US" baseline="0" dirty="0" smtClean="0"/>
              <a:t> plus de </a:t>
            </a:r>
            <a:r>
              <a:rPr lang="en-US" baseline="0" dirty="0" err="1" smtClean="0"/>
              <a:t>texte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106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trike="sngStrike" dirty="0" err="1" smtClean="0"/>
              <a:t>Ajouter</a:t>
            </a:r>
            <a:r>
              <a:rPr lang="en-US" strike="sngStrike" dirty="0" smtClean="0"/>
              <a:t> AU</a:t>
            </a:r>
            <a:r>
              <a:rPr lang="en-US" strike="sngStrike" baseline="0" dirty="0" smtClean="0"/>
              <a:t> et </a:t>
            </a:r>
            <a:r>
              <a:rPr lang="en-US" strike="sngStrike" baseline="0" dirty="0" err="1" smtClean="0"/>
              <a:t>echelle</a:t>
            </a:r>
            <a:r>
              <a:rPr lang="en-US" strike="sngStrike" baseline="0" dirty="0" smtClean="0"/>
              <a:t> de temps</a:t>
            </a:r>
          </a:p>
          <a:p>
            <a:r>
              <a:rPr lang="en-US" baseline="0" dirty="0" err="1" smtClean="0"/>
              <a:t>Voir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je </a:t>
            </a:r>
            <a:r>
              <a:rPr lang="en-US" baseline="0" dirty="0" err="1" smtClean="0"/>
              <a:t>peux</a:t>
            </a:r>
            <a:r>
              <a:rPr lang="en-US" baseline="0" dirty="0" smtClean="0"/>
              <a:t> pas </a:t>
            </a:r>
            <a:r>
              <a:rPr lang="en-US" baseline="0" dirty="0" err="1" smtClean="0"/>
              <a:t>ajouter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dans</a:t>
            </a:r>
            <a:r>
              <a:rPr lang="en-US" baseline="0" dirty="0" smtClean="0"/>
              <a:t> le film le </a:t>
            </a:r>
            <a:r>
              <a:rPr lang="en-US" baseline="0" dirty="0" err="1" smtClean="0"/>
              <a:t>saut</a:t>
            </a:r>
            <a:r>
              <a:rPr lang="en-US" baseline="0" dirty="0" smtClean="0"/>
              <a:t> de phase</a:t>
            </a:r>
          </a:p>
          <a:p>
            <a:r>
              <a:rPr lang="en-US" strike="sngStrike" baseline="0" dirty="0" err="1" smtClean="0"/>
              <a:t>Rendre</a:t>
            </a:r>
            <a:r>
              <a:rPr lang="en-US" strike="sngStrike" baseline="0" dirty="0" smtClean="0"/>
              <a:t> le trait de </a:t>
            </a:r>
            <a:r>
              <a:rPr lang="en-US" strike="sngStrike" baseline="0" dirty="0" err="1" smtClean="0"/>
              <a:t>l’intensite</a:t>
            </a:r>
            <a:endParaRPr lang="en-US" strike="sngStrike" baseline="0" dirty="0" smtClean="0"/>
          </a:p>
          <a:p>
            <a:r>
              <a:rPr lang="en-US" strike="sngStrike" baseline="0" dirty="0" err="1" smtClean="0"/>
              <a:t>Separer</a:t>
            </a:r>
            <a:r>
              <a:rPr lang="en-US" strike="sngStrike" baseline="0" dirty="0" smtClean="0"/>
              <a:t> BB du </a:t>
            </a:r>
            <a:r>
              <a:rPr lang="en-US" strike="sngStrike" baseline="0" dirty="0" err="1" smtClean="0"/>
              <a:t>reste</a:t>
            </a:r>
            <a:endParaRPr lang="en-US" strike="sng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172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644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trike="sngStrike" dirty="0" err="1" smtClean="0"/>
              <a:t>Comprimer</a:t>
            </a:r>
            <a:r>
              <a:rPr lang="en-US" strike="sngStrike" dirty="0" smtClean="0"/>
              <a:t> le</a:t>
            </a:r>
            <a:r>
              <a:rPr lang="en-US" strike="sngStrike" baseline="0" dirty="0" smtClean="0"/>
              <a:t> slide en </a:t>
            </a:r>
            <a:r>
              <a:rPr lang="en-US" strike="sngStrike" baseline="0" dirty="0" err="1" smtClean="0"/>
              <a:t>deux</a:t>
            </a:r>
            <a:r>
              <a:rPr lang="en-US" strike="sngStrike" baseline="0" dirty="0" smtClean="0"/>
              <a:t> et </a:t>
            </a:r>
            <a:r>
              <a:rPr lang="en-US" strike="sngStrike" baseline="0" dirty="0" err="1" smtClean="0"/>
              <a:t>mettre</a:t>
            </a:r>
            <a:r>
              <a:rPr lang="en-US" strike="sngStrike" baseline="0" dirty="0" smtClean="0"/>
              <a:t> </a:t>
            </a:r>
            <a:r>
              <a:rPr lang="en-US" strike="sngStrike" baseline="0" dirty="0" err="1" smtClean="0"/>
              <a:t>que</a:t>
            </a:r>
            <a:r>
              <a:rPr lang="en-US" strike="sngStrike" baseline="0" dirty="0" smtClean="0"/>
              <a:t> le </a:t>
            </a:r>
            <a:r>
              <a:rPr lang="en-US" strike="sngStrike" baseline="0" dirty="0" err="1" smtClean="0"/>
              <a:t>tomoscope</a:t>
            </a:r>
            <a:endParaRPr lang="en-US" strike="sngStrike" baseline="0" dirty="0" smtClean="0"/>
          </a:p>
          <a:p>
            <a:r>
              <a:rPr lang="en-US" strike="sngStrike" baseline="0" dirty="0" err="1" smtClean="0"/>
              <a:t>Remettre</a:t>
            </a:r>
            <a:r>
              <a:rPr lang="en-US" strike="sngStrike" baseline="0" dirty="0" smtClean="0"/>
              <a:t> </a:t>
            </a:r>
            <a:r>
              <a:rPr lang="en-US" strike="sngStrike" baseline="0" dirty="0" err="1" smtClean="0"/>
              <a:t>pfw</a:t>
            </a:r>
            <a:r>
              <a:rPr lang="en-US" strike="sngStrike" baseline="0" dirty="0" smtClean="0"/>
              <a:t> </a:t>
            </a:r>
            <a:r>
              <a:rPr lang="en-US" strike="sngStrike" baseline="0" dirty="0" err="1" smtClean="0"/>
              <a:t>pourt</a:t>
            </a:r>
            <a:r>
              <a:rPr lang="en-US" strike="sngStrike" baseline="0" dirty="0" smtClean="0"/>
              <a:t> tune</a:t>
            </a:r>
          </a:p>
          <a:p>
            <a:r>
              <a:rPr lang="en-US" baseline="0" dirty="0" smtClean="0"/>
              <a:t>Faire un slide de reserve </a:t>
            </a:r>
            <a:r>
              <a:rPr lang="en-US" baseline="0" dirty="0" err="1" smtClean="0"/>
              <a:t>sur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pfws</a:t>
            </a:r>
            <a:endParaRPr lang="en-US" baseline="0" dirty="0" smtClean="0"/>
          </a:p>
          <a:p>
            <a:r>
              <a:rPr lang="en-US" strike="sngStrike" baseline="0" dirty="0" smtClean="0"/>
              <a:t>Transverse emittance</a:t>
            </a:r>
            <a:endParaRPr lang="en-US" strike="sng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126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trike="sngStrike" dirty="0" smtClean="0"/>
              <a:t>Growth rate plot en </a:t>
            </a:r>
            <a:r>
              <a:rPr lang="en-US" strike="sngStrike" dirty="0" err="1" smtClean="0"/>
              <a:t>reerve</a:t>
            </a:r>
            <a:endParaRPr lang="en-US" strike="sng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47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Reproductibility</a:t>
            </a:r>
            <a:r>
              <a:rPr lang="en-US" dirty="0" smtClean="0"/>
              <a:t> de la machine pour </a:t>
            </a:r>
            <a:r>
              <a:rPr lang="en-US" dirty="0" err="1" smtClean="0"/>
              <a:t>barre</a:t>
            </a:r>
            <a:r>
              <a:rPr lang="en-US" dirty="0" smtClean="0"/>
              <a:t> </a:t>
            </a:r>
            <a:r>
              <a:rPr lang="en-US" dirty="0" err="1" smtClean="0"/>
              <a:t>erreur</a:t>
            </a:r>
            <a:r>
              <a:rPr lang="en-US" dirty="0" smtClean="0"/>
              <a:t> </a:t>
            </a:r>
          </a:p>
          <a:p>
            <a:r>
              <a:rPr lang="en-US" strike="sngStrike" dirty="0" smtClean="0"/>
              <a:t>Arranger le </a:t>
            </a:r>
            <a:r>
              <a:rPr lang="en-US" strike="sngStrike" dirty="0" err="1" smtClean="0"/>
              <a:t>carre</a:t>
            </a:r>
            <a:r>
              <a:rPr lang="en-US" strike="sngStrike" dirty="0" smtClean="0"/>
              <a:t> “Curve”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62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493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Ajouter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apparait</a:t>
            </a:r>
            <a:r>
              <a:rPr lang="en-US" dirty="0" smtClean="0"/>
              <a:t> </a:t>
            </a:r>
            <a:r>
              <a:rPr lang="en-US" dirty="0" err="1" smtClean="0"/>
              <a:t>l’instabilite</a:t>
            </a:r>
            <a:endParaRPr lang="en-US" dirty="0" smtClean="0"/>
          </a:p>
          <a:p>
            <a:r>
              <a:rPr lang="en-US" dirty="0" smtClean="0"/>
              <a:t>Frozen synchrotron motion for a shorter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D2A38-7D9A-2C4E-9E53-AC4EE6F0263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196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Plot </a:t>
            </a:r>
            <a:r>
              <a:rPr lang="en-US" dirty="0" err="1" smtClean="0"/>
              <a:t>mesures</a:t>
            </a:r>
            <a:endParaRPr lang="en-US" dirty="0" smtClean="0"/>
          </a:p>
          <a:p>
            <a:r>
              <a:rPr lang="en-US" dirty="0" smtClean="0"/>
              <a:t>Axes </a:t>
            </a:r>
            <a:r>
              <a:rPr lang="en-US" dirty="0" err="1" smtClean="0"/>
              <a:t>sont</a:t>
            </a:r>
            <a:r>
              <a:rPr lang="en-US" dirty="0" smtClean="0"/>
              <a:t> pas les memes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985B1-30DE-4FEF-ACCD-B7421071ED6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84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EE18-6D31-EE4D-949D-1F5510EF7293}" type="datetime1">
              <a:rPr lang="en-US" smtClean="0"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28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4C29-55D9-9145-8FFE-FB5A0C61545A}" type="datetime1">
              <a:rPr lang="en-US" smtClean="0"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79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EF8C0-374B-9F4D-9202-A7193382F8C6}" type="datetime1">
              <a:rPr lang="en-US" smtClean="0"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661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CC6A-78E4-4D4B-AD01-996F5EE8E0D9}" type="datetime1">
              <a:rPr lang="en-US" smtClean="0"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821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1378-B7CE-7148-8D74-450737F4165E}" type="datetime1">
              <a:rPr lang="en-US" smtClean="0"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2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4C387-3744-424B-9D51-12DB9C761B4C}" type="datetime1">
              <a:rPr lang="en-US" smtClean="0"/>
              <a:t>5/8/12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3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3EBE-8FB3-BD44-B12C-64ECACF35B06}" type="datetime1">
              <a:rPr lang="en-US" smtClean="0"/>
              <a:t>5/8/12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62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8CA33-C0C0-B44D-9611-074477107386}" type="datetime1">
              <a:rPr lang="en-US" smtClean="0"/>
              <a:t>5/8/12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285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EAA96-8E47-8949-B4B5-B25A3D6DAC0C}" type="datetime1">
              <a:rPr lang="en-US" smtClean="0"/>
              <a:t>5/8/12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251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EA5C-BB3B-EE45-A643-F4124D625AB4}" type="datetime1">
              <a:rPr lang="en-US" smtClean="0"/>
              <a:t>5/8/12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E3E3-1C73-AC45-9A79-0C0E8D6A2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395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534A7-6CDE-CB47-93E3-EFD23F54DBCB}" type="datetime1">
              <a:rPr lang="en-US" smtClean="0"/>
              <a:t>5/8/12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464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E00B1-5243-0E46-A37A-7614E30E17B9}" type="datetime1">
              <a:rPr lang="en-US" smtClean="0"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D9719-4406-604C-9472-429CEEC69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27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69" r:id="rId1"/>
    <p:sldLayoutId id="2147485170" r:id="rId2"/>
    <p:sldLayoutId id="2147485171" r:id="rId3"/>
    <p:sldLayoutId id="2147485172" r:id="rId4"/>
    <p:sldLayoutId id="2147485173" r:id="rId5"/>
    <p:sldLayoutId id="2147485174" r:id="rId6"/>
    <p:sldLayoutId id="2147485175" r:id="rId7"/>
    <p:sldLayoutId id="2147485176" r:id="rId8"/>
    <p:sldLayoutId id="2147485177" r:id="rId9"/>
    <p:sldLayoutId id="2147485178" r:id="rId10"/>
    <p:sldLayoutId id="214748517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5" Type="http://schemas.openxmlformats.org/officeDocument/2006/relationships/image" Target="../media/image34.emf"/><Relationship Id="rId6" Type="http://schemas.openxmlformats.org/officeDocument/2006/relationships/image" Target="../media/image35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43.png"/><Relationship Id="rId5" Type="http://schemas.openxmlformats.org/officeDocument/2006/relationships/image" Target="../media/image44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image" Target="../media/image50.emf"/><Relationship Id="rId5" Type="http://schemas.openxmlformats.org/officeDocument/2006/relationships/image" Target="../media/image51.emf"/><Relationship Id="rId6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4" Type="http://schemas.openxmlformats.org/officeDocument/2006/relationships/image" Target="../media/image58.emf"/><Relationship Id="rId5" Type="http://schemas.openxmlformats.org/officeDocument/2006/relationships/image" Target="../media/image59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4" Type="http://schemas.openxmlformats.org/officeDocument/2006/relationships/image" Target="../media/image61.emf"/><Relationship Id="rId5" Type="http://schemas.openxmlformats.org/officeDocument/2006/relationships/image" Target="../media/image62.emf"/><Relationship Id="rId6" Type="http://schemas.openxmlformats.org/officeDocument/2006/relationships/image" Target="../media/image63.emf"/><Relationship Id="rId7" Type="http://schemas.openxmlformats.org/officeDocument/2006/relationships/image" Target="../media/image6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4" Type="http://schemas.openxmlformats.org/officeDocument/2006/relationships/image" Target="../media/image66.emf"/><Relationship Id="rId5" Type="http://schemas.openxmlformats.org/officeDocument/2006/relationships/image" Target="../media/image67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emf"/><Relationship Id="rId5" Type="http://schemas.openxmlformats.org/officeDocument/2006/relationships/image" Target="../media/image71.emf"/><Relationship Id="rId6" Type="http://schemas.openxmlformats.org/officeDocument/2006/relationships/image" Target="../media/image72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4" Type="http://schemas.openxmlformats.org/officeDocument/2006/relationships/image" Target="../media/image74.emf"/><Relationship Id="rId5" Type="http://schemas.openxmlformats.org/officeDocument/2006/relationships/image" Target="../media/image72.emf"/><Relationship Id="rId6" Type="http://schemas.openxmlformats.org/officeDocument/2006/relationships/image" Target="../media/image75.emf"/><Relationship Id="rId7" Type="http://schemas.openxmlformats.org/officeDocument/2006/relationships/image" Target="../media/image76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4" Type="http://schemas.openxmlformats.org/officeDocument/2006/relationships/image" Target="../media/image78.emf"/><Relationship Id="rId5" Type="http://schemas.openxmlformats.org/officeDocument/2006/relationships/image" Target="../media/image79.emf"/><Relationship Id="rId6" Type="http://schemas.openxmlformats.org/officeDocument/2006/relationships/image" Target="../media/image80.png"/><Relationship Id="rId7" Type="http://schemas.openxmlformats.org/officeDocument/2006/relationships/image" Target="../media/image8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5.emf"/><Relationship Id="rId3" Type="http://schemas.openxmlformats.org/officeDocument/2006/relationships/image" Target="../media/image86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4" Type="http://schemas.openxmlformats.org/officeDocument/2006/relationships/image" Target="../media/image61.emf"/><Relationship Id="rId5" Type="http://schemas.openxmlformats.org/officeDocument/2006/relationships/image" Target="../media/image6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.xml"/><Relationship Id="rId5" Type="http://schemas.openxmlformats.org/officeDocument/2006/relationships/image" Target="../media/image8.png"/><Relationship Id="rId6" Type="http://schemas.openxmlformats.org/officeDocument/2006/relationships/image" Target="../media/image9.emf"/><Relationship Id="rId7" Type="http://schemas.openxmlformats.org/officeDocument/2006/relationships/image" Target="../media/image10.emf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5" Type="http://schemas.openxmlformats.org/officeDocument/2006/relationships/image" Target="../media/image17.emf"/><Relationship Id="rId6" Type="http://schemas.openxmlformats.org/officeDocument/2006/relationships/image" Target="../media/image18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 Intensity Beams Issues in the CERN Proton Synchrotron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S. Aumon EPFL-CERN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86850"/>
            <a:ext cx="1258824" cy="12609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161" y="186851"/>
            <a:ext cx="2610813" cy="126095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4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Eta threshold</a:t>
            </a:r>
            <a:endParaRPr lang="en-US" dirty="0"/>
          </a:p>
        </p:txBody>
      </p:sp>
      <p:pic>
        <p:nvPicPr>
          <p:cNvPr id="5" name="Content Placeholder 4" descr="Eta_Th_xiV0_noNorm-eps-converted-to.pdf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47" b="-4805"/>
          <a:stretch/>
        </p:blipFill>
        <p:spPr>
          <a:xfrm>
            <a:off x="457200" y="1500108"/>
            <a:ext cx="4038600" cy="2710199"/>
          </a:xfrm>
        </p:spPr>
      </p:pic>
      <p:pic>
        <p:nvPicPr>
          <p:cNvPr id="6" name="Content Placeholder 5" descr="Eta_Th_xiV0.eps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41" b="-2664"/>
          <a:stretch/>
        </p:blipFill>
        <p:spPr>
          <a:xfrm>
            <a:off x="4495800" y="1500108"/>
            <a:ext cx="4399672" cy="2710199"/>
          </a:xfrm>
        </p:spPr>
      </p:pic>
      <p:pic>
        <p:nvPicPr>
          <p:cNvPr id="7" name="Picture 6" descr="Eta_Th_1_9eVsbothchroma-eps-converted-to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978283"/>
            <a:ext cx="4129852" cy="25696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4040293"/>
            <a:ext cx="4191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Instability is triggered at different η, namely η</a:t>
            </a:r>
            <a:r>
              <a:rPr lang="en-US" sz="1400" baseline="-25000" dirty="0" smtClean="0"/>
              <a:t>th </a:t>
            </a:r>
            <a:r>
              <a:rPr lang="en-US" sz="1400" dirty="0" smtClean="0"/>
              <a:t>for</a:t>
            </a:r>
            <a:r>
              <a:rPr lang="en-US" sz="1400" baseline="-25000" dirty="0" smtClean="0"/>
              <a:t> </a:t>
            </a:r>
            <a:r>
              <a:rPr lang="en-US" sz="1400" dirty="0" smtClean="0"/>
              <a:t>each intensity.</a:t>
            </a:r>
          </a:p>
          <a:p>
            <a:endParaRPr lang="en-US" sz="8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η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 linear with beam intensity.</a:t>
            </a:r>
          </a:p>
          <a:p>
            <a:endParaRPr lang="en-US" sz="8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Minimum η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 :</a:t>
            </a:r>
            <a:br>
              <a:rPr lang="en-US" sz="1400" dirty="0" smtClean="0"/>
            </a:br>
            <a:r>
              <a:rPr lang="en-US" sz="1400" dirty="0" smtClean="0"/>
              <a:t>- Meas. 0.0004 , zero chromaticity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>- Meas. 0.001, negative chromaticity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Resulting η is right only if the estimation of transition time is good.</a:t>
            </a:r>
          </a:p>
          <a:p>
            <a:endParaRPr lang="en-US" sz="8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With chromaticity, possibility to accelerate more intensity for the same </a:t>
            </a:r>
            <a:r>
              <a:rPr lang="en-US" sz="1400" dirty="0"/>
              <a:t>η</a:t>
            </a:r>
            <a:r>
              <a:rPr lang="en-US" sz="1400" baseline="-25000" dirty="0"/>
              <a:t>th</a:t>
            </a:r>
            <a:endParaRPr lang="en-US" sz="1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450149" y="2987977"/>
            <a:ext cx="1990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Error bar contains the possible error on the transition timing</a:t>
            </a:r>
            <a:endParaRPr lang="en-US" sz="1200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7639738" y="4485482"/>
            <a:ext cx="10078" cy="7358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80841" y="4646759"/>
            <a:ext cx="75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Offset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679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83" y="274638"/>
            <a:ext cx="883708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Threshold in Intensity with gamma jump</a:t>
            </a:r>
            <a:endParaRPr lang="en-US" dirty="0"/>
          </a:p>
        </p:txBody>
      </p:sp>
      <p:pic>
        <p:nvPicPr>
          <p:cNvPr id="5" name="Content Placeholder 4" descr="Intensity_th_Gammajump.pdf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43" b="-3233"/>
          <a:stretch/>
        </p:blipFill>
        <p:spPr>
          <a:xfrm>
            <a:off x="4783020" y="1599579"/>
            <a:ext cx="4038600" cy="2668792"/>
          </a:xfrm>
        </p:spPr>
      </p:pic>
      <p:pic>
        <p:nvPicPr>
          <p:cNvPr id="8" name="Content Placeholder 7" descr="Chromaticity_Measurements_ToF_Clone.pdf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836" b="-39836"/>
          <a:stretch/>
        </p:blipFill>
        <p:spPr>
          <a:xfrm>
            <a:off x="289442" y="3078451"/>
            <a:ext cx="4038600" cy="4525963"/>
          </a:xfrm>
        </p:spPr>
      </p:pic>
      <p:pic>
        <p:nvPicPr>
          <p:cNvPr id="9" name="Picture 8" descr="Eta-gj-MADXzoom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9579"/>
            <a:ext cx="4283415" cy="26771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83019" y="4099710"/>
            <a:ext cx="41281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Use of a gamma jump allows to increase considerably I</a:t>
            </a:r>
            <a:r>
              <a:rPr lang="en-US" sz="1400" baseline="-25000" dirty="0" smtClean="0"/>
              <a:t>th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Instability appears </a:t>
            </a:r>
            <a:r>
              <a:rPr lang="en-US" sz="1400" dirty="0"/>
              <a:t>around </a:t>
            </a:r>
            <a:r>
              <a:rPr lang="en-US" sz="1400" dirty="0" smtClean="0"/>
              <a:t>η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~0.005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Frozen synchrotron motion for a shorter time allows </a:t>
            </a:r>
            <a:r>
              <a:rPr lang="en-US" sz="1400" dirty="0"/>
              <a:t>to increase by a factor 3 and up to </a:t>
            </a:r>
            <a:r>
              <a:rPr lang="en-US" sz="1400" dirty="0" smtClean="0"/>
              <a:t>10, I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 according </a:t>
            </a:r>
            <a:r>
              <a:rPr lang="en-US" sz="1400" dirty="0"/>
              <a:t>to the working point</a:t>
            </a:r>
            <a:r>
              <a:rPr lang="en-US" sz="14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Negative large chromaticity before and positive chromaticity after transition helps to increase intensity threshold.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Threshold in </a:t>
            </a:r>
            <a:r>
              <a:rPr lang="en-US" sz="1400" dirty="0" err="1" smtClean="0"/>
              <a:t>η</a:t>
            </a:r>
            <a:r>
              <a:rPr lang="en-US" sz="1400" dirty="0" smtClean="0"/>
              <a:t> are also increased by a factor 10.</a:t>
            </a:r>
            <a:endParaRPr lang="en-US" sz="1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11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598333" y="2264833"/>
            <a:ext cx="10584" cy="7090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7171" y="2688164"/>
            <a:ext cx="10576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η</a:t>
            </a:r>
            <a:r>
              <a:rPr lang="en-US" sz="1600" baseline="-25000" dirty="0"/>
              <a:t>th</a:t>
            </a:r>
            <a:r>
              <a:rPr lang="en-US" sz="1600" dirty="0"/>
              <a:t>~0.005</a:t>
            </a:r>
          </a:p>
        </p:txBody>
      </p:sp>
    </p:spTree>
    <p:extLst>
      <p:ext uri="{BB962C8B-B14F-4D97-AF65-F5344CB8AC3E}">
        <p14:creationId xmlns:p14="http://schemas.microsoft.com/office/powerpoint/2010/main" val="2695131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of Experiments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b="1" dirty="0" smtClean="0"/>
              <a:t>First time </a:t>
            </a:r>
            <a:r>
              <a:rPr lang="en-US" sz="1400" dirty="0" smtClean="0"/>
              <a:t>that extensive measurements are done for this instability: instability measurements for zero and small negative vertical chromaticity varying the longitudinal emittance (peak density) and the beam intensity.</a:t>
            </a:r>
          </a:p>
          <a:p>
            <a:r>
              <a:rPr lang="en-US" sz="1400" dirty="0" smtClean="0"/>
              <a:t>Instability is easily developed for </a:t>
            </a:r>
            <a:r>
              <a:rPr lang="en-US" sz="1400" b="1" dirty="0" smtClean="0">
                <a:solidFill>
                  <a:srgbClr val="FF0000"/>
                </a:solidFill>
              </a:rPr>
              <a:t>zero (small) chromaticity </a:t>
            </a:r>
            <a:r>
              <a:rPr lang="en-US" sz="1400" dirty="0" smtClean="0"/>
              <a:t>(not a head-tail kind) and for </a:t>
            </a:r>
            <a:r>
              <a:rPr lang="en-US" sz="1400" b="1" dirty="0" smtClean="0">
                <a:solidFill>
                  <a:srgbClr val="FF0000"/>
                </a:solidFill>
              </a:rPr>
              <a:t>slow synchrotron motion </a:t>
            </a:r>
            <a:r>
              <a:rPr lang="en-US" sz="1400" dirty="0" smtClean="0"/>
              <a:t>(BBU or coasting beam), and </a:t>
            </a:r>
            <a:r>
              <a:rPr lang="en-US" sz="1400" b="1" dirty="0" smtClean="0">
                <a:solidFill>
                  <a:srgbClr val="FF0000"/>
                </a:solidFill>
              </a:rPr>
              <a:t>high peak density </a:t>
            </a:r>
            <a:r>
              <a:rPr lang="en-US" sz="1400" dirty="0" smtClean="0"/>
              <a:t>(coasting beam).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Chromaticity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is a way to increase threshold in intensity and in </a:t>
            </a:r>
            <a:r>
              <a:rPr lang="en-US" sz="1400" dirty="0" err="1" smtClean="0"/>
              <a:t>η</a:t>
            </a:r>
            <a:r>
              <a:rPr lang="en-US" sz="1400" dirty="0" smtClean="0"/>
              <a:t>.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Increase synchrotron motion </a:t>
            </a:r>
            <a:r>
              <a:rPr lang="en-US" sz="1400" dirty="0" smtClean="0"/>
              <a:t>(</a:t>
            </a:r>
            <a:r>
              <a:rPr lang="en-US" sz="1400" dirty="0" err="1"/>
              <a:t>η</a:t>
            </a:r>
            <a:r>
              <a:rPr lang="en-US" sz="1400" dirty="0" smtClean="0"/>
              <a:t>) with the gamma jump, here close to a factor 10 with a good set in working point.</a:t>
            </a:r>
          </a:p>
          <a:p>
            <a:r>
              <a:rPr lang="en-US" sz="1400" dirty="0" smtClean="0"/>
              <a:t>η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 ≠0 for the set zero-chromaticity, could be due to an error in estimation of the transition time (~300 turns is definitively possible), need to be check with macro-particle simulations.</a:t>
            </a:r>
          </a:p>
          <a:p>
            <a:r>
              <a:rPr lang="en-US" sz="1400" dirty="0" smtClean="0"/>
              <a:t>It appears that fast synchrotron motion </a:t>
            </a:r>
            <a:r>
              <a:rPr lang="en-US" sz="1400" dirty="0"/>
              <a:t>(large </a:t>
            </a:r>
            <a:r>
              <a:rPr lang="en-US" sz="1400" dirty="0" err="1" smtClean="0"/>
              <a:t>η</a:t>
            </a:r>
            <a:r>
              <a:rPr lang="en-US" sz="1400" dirty="0" smtClean="0"/>
              <a:t>) + jump in chromaticity from large negative value to large positive value is a way to cure the instability.</a:t>
            </a:r>
          </a:p>
          <a:p>
            <a:r>
              <a:rPr lang="en-US" sz="1400" dirty="0" smtClean="0"/>
              <a:t>Need of macro-particle simulations to benchmark the measurements and understand better the dynamics of the instability.</a:t>
            </a:r>
            <a:br>
              <a:rPr lang="en-US" sz="1400" dirty="0" smtClean="0"/>
            </a:br>
            <a:r>
              <a:rPr lang="en-US" sz="1400" dirty="0" smtClean="0"/>
              <a:t>- Check the ratio</a:t>
            </a:r>
            <a:br>
              <a:rPr lang="en-US" sz="1400" dirty="0" smtClean="0"/>
            </a:br>
            <a:r>
              <a:rPr lang="en-US" sz="1400" dirty="0" smtClean="0"/>
              <a:t>- threshold in </a:t>
            </a:r>
            <a:r>
              <a:rPr lang="en-US" sz="1400" dirty="0" err="1" smtClean="0"/>
              <a:t>η</a:t>
            </a:r>
            <a:r>
              <a:rPr lang="en-US" sz="1400" dirty="0" smtClean="0"/>
              <a:t> and in intensity.</a:t>
            </a:r>
            <a:br>
              <a:rPr lang="en-US" sz="1400" dirty="0" smtClean="0"/>
            </a:br>
            <a:r>
              <a:rPr lang="en-US" sz="1400" dirty="0" smtClean="0"/>
              <a:t>- Possibility to have a predictive model</a:t>
            </a:r>
          </a:p>
          <a:p>
            <a:endParaRPr lang="en-US" sz="1400" dirty="0" smtClean="0"/>
          </a:p>
          <a:p>
            <a:endParaRPr lang="en-US" sz="1400" dirty="0" smtClean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835" y="4929080"/>
            <a:ext cx="1575321" cy="231297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452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WakeBB-eps-converted-t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553" y="3748437"/>
            <a:ext cx="4064000" cy="2628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Macro-particle Simulations (HEADTAIL)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5840"/>
            <a:ext cx="4340313" cy="1759617"/>
          </a:xfrm>
        </p:spPr>
        <p:txBody>
          <a:bodyPr>
            <a:normAutofit/>
          </a:bodyPr>
          <a:lstStyle/>
          <a:p>
            <a:r>
              <a:rPr lang="en-US" sz="1400" dirty="0" smtClean="0"/>
              <a:t>Use of a transverse </a:t>
            </a:r>
            <a:r>
              <a:rPr lang="en-US" sz="1400" b="1" u="sng" dirty="0" smtClean="0">
                <a:solidFill>
                  <a:srgbClr val="FF0000"/>
                </a:solidFill>
              </a:rPr>
              <a:t>broad-band impedance model (resonator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sz="1400" dirty="0" smtClean="0"/>
              <a:t>I modified the code to adapt it as close as possible as the measurement conditions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901273" y="2512978"/>
            <a:ext cx="27582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ω</a:t>
            </a:r>
            <a:r>
              <a:rPr lang="en-US" sz="1400" dirty="0" smtClean="0"/>
              <a:t> angular revolution frequency </a:t>
            </a:r>
          </a:p>
          <a:p>
            <a:r>
              <a:rPr lang="el-GR" sz="1400" dirty="0" smtClean="0"/>
              <a:t>ωr</a:t>
            </a:r>
            <a:r>
              <a:rPr lang="en-US" sz="1400" dirty="0" smtClean="0"/>
              <a:t> resonator frequency</a:t>
            </a:r>
          </a:p>
          <a:p>
            <a:r>
              <a:rPr lang="en-US" sz="1400" dirty="0" err="1" smtClean="0"/>
              <a:t>Rs</a:t>
            </a:r>
            <a:r>
              <a:rPr lang="en-US" sz="1400" dirty="0" smtClean="0"/>
              <a:t> shunt impedance (MΩ/m)</a:t>
            </a:r>
          </a:p>
          <a:p>
            <a:r>
              <a:rPr lang="en-US" sz="1400" dirty="0" smtClean="0"/>
              <a:t>Q quality factor</a:t>
            </a:r>
            <a:endParaRPr lang="en-US" sz="1400" dirty="0"/>
          </a:p>
        </p:txBody>
      </p:sp>
      <p:pic>
        <p:nvPicPr>
          <p:cNvPr id="7" name="Picture 6" descr="wake_exampl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167" b="-1"/>
          <a:stretch/>
        </p:blipFill>
        <p:spPr>
          <a:xfrm>
            <a:off x="5456404" y="3961329"/>
            <a:ext cx="2912570" cy="921501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965" y="1493369"/>
            <a:ext cx="3230306" cy="840032"/>
          </a:xfrm>
          <a:prstGeom prst="rect">
            <a:avLst/>
          </a:prstGeom>
        </p:spPr>
      </p:pic>
      <p:graphicFrame>
        <p:nvGraphicFramePr>
          <p:cNvPr id="1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0871498"/>
              </p:ext>
            </p:extLst>
          </p:nvPr>
        </p:nvGraphicFramePr>
        <p:xfrm>
          <a:off x="285860" y="3624401"/>
          <a:ext cx="4205958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2979"/>
                <a:gridCol w="2102979"/>
              </a:tblGrid>
              <a:tr h="267736">
                <a:tc gridSpan="2"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Simulation parameters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RF bucket 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accelerating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Momentum rate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46 GeV/c/s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 smtClean="0">
                          <a:latin typeface="+mn-lt"/>
                        </a:rPr>
                        <a:t>Twiss</a:t>
                      </a:r>
                      <a:r>
                        <a:rPr lang="en-US" sz="1200" dirty="0" smtClean="0">
                          <a:latin typeface="+mn-lt"/>
                        </a:rPr>
                        <a:t>  &lt;</a:t>
                      </a:r>
                      <a:r>
                        <a:rPr lang="el-GR" sz="1200" dirty="0" smtClean="0">
                          <a:latin typeface="+mn-lt"/>
                          <a:cs typeface="Times New Roman"/>
                        </a:rPr>
                        <a:t>β</a:t>
                      </a:r>
                      <a:r>
                        <a:rPr lang="en-US" sz="1200" dirty="0" err="1" smtClean="0">
                          <a:latin typeface="+mn-lt"/>
                          <a:cs typeface="Times New Roman"/>
                        </a:rPr>
                        <a:t>x,y</a:t>
                      </a:r>
                      <a:r>
                        <a:rPr lang="en-US" sz="1200" dirty="0" smtClean="0">
                          <a:latin typeface="+mn-lt"/>
                          <a:cs typeface="Times New Roman"/>
                        </a:rPr>
                        <a:t>&gt;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16/16 m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 smtClean="0">
                          <a:latin typeface="+mn-lt"/>
                        </a:rPr>
                        <a:t>Qx,y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6.22/6.28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Gamma transition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~ 6.1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Vacuum chamber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flat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Impedance model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broad-band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Quality factor Q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1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Resonator  frequency 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1 GHz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</a:tr>
              <a:tr h="267736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+mn-lt"/>
                        </a:rPr>
                        <a:t>Shunt impedance Rs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To be matched</a:t>
                      </a:r>
                      <a:endParaRPr lang="en-US" sz="12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57200" y="2333401"/>
            <a:ext cx="349240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Useful outputs to consider through transition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Turn by turn Δ</a:t>
            </a:r>
            <a:r>
              <a:rPr lang="en-US" sz="1400" baseline="-25000" dirty="0" smtClean="0"/>
              <a:t>y</a:t>
            </a:r>
            <a:r>
              <a:rPr lang="en-US" sz="1400" dirty="0" smtClean="0"/>
              <a:t> signal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Vertical normalized emittance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Vertical centroid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1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269" y="92873"/>
            <a:ext cx="6543733" cy="762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Simulation with HEADTAIL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A573D-295D-4336-8002-549B08137E47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66800"/>
            <a:ext cx="3617305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810000"/>
            <a:ext cx="3615299" cy="26631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38150"/>
            <a:ext cx="4191000" cy="31432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60049" y="1262099"/>
            <a:ext cx="1545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HEADTAIL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Instability at </a:t>
            </a:r>
            <a:r>
              <a:rPr lang="en-US" sz="1400" dirty="0" err="1" smtClean="0">
                <a:solidFill>
                  <a:srgbClr val="FF0000"/>
                </a:solidFill>
              </a:rPr>
              <a:t>η</a:t>
            </a:r>
            <a:r>
              <a:rPr lang="en-US" sz="1400" baseline="-25000" dirty="0" err="1" smtClean="0">
                <a:solidFill>
                  <a:srgbClr val="FF0000"/>
                </a:solidFill>
              </a:rPr>
              <a:t>th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999" y="1154668"/>
            <a:ext cx="1640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HEADTAIL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68550" y="4040088"/>
            <a:ext cx="1676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HEADTAIL, Instability </a:t>
            </a:r>
            <a:r>
              <a:rPr lang="en-US" sz="1400" dirty="0">
                <a:solidFill>
                  <a:srgbClr val="FF0000"/>
                </a:solidFill>
              </a:rPr>
              <a:t>well above </a:t>
            </a:r>
            <a:r>
              <a:rPr lang="en-US" sz="1400" dirty="0" err="1" smtClean="0">
                <a:solidFill>
                  <a:srgbClr val="FF0000"/>
                </a:solidFill>
              </a:rPr>
              <a:t>η</a:t>
            </a:r>
            <a:r>
              <a:rPr lang="en-US" sz="1400" baseline="-25000" dirty="0" err="1" smtClean="0">
                <a:solidFill>
                  <a:srgbClr val="FF0000"/>
                </a:solidFill>
              </a:rPr>
              <a:t>th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28800" y="3242846"/>
            <a:ext cx="156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Measurement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93095" y="1268132"/>
            <a:ext cx="2057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Oscillation Starts at the maximum peak density as the measurements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950305" y="3732311"/>
            <a:ext cx="281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Tc: </a:t>
            </a:r>
            <a:r>
              <a:rPr lang="en-US" sz="1400" dirty="0" err="1" smtClean="0"/>
              <a:t>nonadiabatic</a:t>
            </a:r>
            <a:r>
              <a:rPr lang="en-US" sz="1400" dirty="0" smtClean="0"/>
              <a:t> time ~2.2ms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99534" y="852756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ξ</a:t>
            </a:r>
            <a:r>
              <a:rPr lang="en-US" dirty="0" smtClean="0"/>
              <a:t>v =0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447680"/>
            <a:ext cx="4242293" cy="318172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575943" y="3810000"/>
            <a:ext cx="2534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easurements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368550" y="1682750"/>
            <a:ext cx="1024545" cy="2434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829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981"/>
            <a:ext cx="8229600" cy="1143000"/>
          </a:xfrm>
        </p:spPr>
        <p:txBody>
          <a:bodyPr/>
          <a:lstStyle/>
          <a:p>
            <a:r>
              <a:rPr lang="en-US" dirty="0" smtClean="0"/>
              <a:t>Simulated Rise time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929100"/>
            <a:ext cx="4040188" cy="639762"/>
          </a:xfrm>
        </p:spPr>
        <p:txBody>
          <a:bodyPr/>
          <a:lstStyle/>
          <a:p>
            <a:r>
              <a:rPr lang="en-US" dirty="0" smtClean="0"/>
              <a:t>1.9 </a:t>
            </a:r>
            <a:r>
              <a:rPr lang="en-US" dirty="0" err="1" smtClean="0"/>
              <a:t>eVs</a:t>
            </a:r>
            <a:endParaRPr lang="en-US" dirty="0"/>
          </a:p>
        </p:txBody>
      </p:sp>
      <p:pic>
        <p:nvPicPr>
          <p:cNvPr id="12" name="Content Placeholder 11" descr="IntensityScanRs07.pdf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83" b="-2600"/>
          <a:stretch/>
        </p:blipFill>
        <p:spPr>
          <a:xfrm>
            <a:off x="457200" y="1547700"/>
            <a:ext cx="4040188" cy="2648950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936359"/>
            <a:ext cx="4041775" cy="639762"/>
          </a:xfrm>
        </p:spPr>
        <p:txBody>
          <a:bodyPr/>
          <a:lstStyle/>
          <a:p>
            <a:r>
              <a:rPr lang="en-US" dirty="0" smtClean="0"/>
              <a:t>2.3 </a:t>
            </a:r>
            <a:r>
              <a:rPr lang="en-US" dirty="0" err="1" smtClean="0"/>
              <a:t>eVs</a:t>
            </a:r>
            <a:endParaRPr lang="en-US" dirty="0"/>
          </a:p>
        </p:txBody>
      </p:sp>
      <p:pic>
        <p:nvPicPr>
          <p:cNvPr id="16" name="Picture 15" descr="Intensity_Scan_el15eVs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1"/>
          <a:stretch/>
        </p:blipFill>
        <p:spPr>
          <a:xfrm>
            <a:off x="378245" y="4236334"/>
            <a:ext cx="4266780" cy="2552218"/>
          </a:xfrm>
          <a:prstGeom prst="rect">
            <a:avLst/>
          </a:prstGeom>
        </p:spPr>
      </p:pic>
      <p:pic>
        <p:nvPicPr>
          <p:cNvPr id="17" name="Picture 16" descr="ComparisonIth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096" y="4196650"/>
            <a:ext cx="4114800" cy="2565400"/>
          </a:xfrm>
          <a:prstGeom prst="rect">
            <a:avLst/>
          </a:prstGeom>
        </p:spPr>
      </p:pic>
      <p:sp>
        <p:nvSpPr>
          <p:cNvPr id="18" name="Text Placeholder 5"/>
          <p:cNvSpPr txBox="1">
            <a:spLocks/>
          </p:cNvSpPr>
          <p:nvPr/>
        </p:nvSpPr>
        <p:spPr>
          <a:xfrm>
            <a:off x="378245" y="3631239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1.5 </a:t>
            </a:r>
            <a:r>
              <a:rPr lang="en-US" dirty="0" err="1" smtClean="0"/>
              <a:t>eVs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605707" y="4355388"/>
            <a:ext cx="1736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Measurements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5589433" y="4527630"/>
            <a:ext cx="1736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Simulations</a:t>
            </a:r>
            <a:endParaRPr lang="en-US" sz="1400" dirty="0"/>
          </a:p>
        </p:txBody>
      </p:sp>
      <p:sp>
        <p:nvSpPr>
          <p:cNvPr id="24" name="Oval 23"/>
          <p:cNvSpPr/>
          <p:nvPr/>
        </p:nvSpPr>
        <p:spPr>
          <a:xfrm>
            <a:off x="5456890" y="4662949"/>
            <a:ext cx="69452" cy="6944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460460" y="4507798"/>
            <a:ext cx="69452" cy="69448"/>
          </a:xfrm>
          <a:prstGeom prst="ellipse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67883" y="198423"/>
            <a:ext cx="1617222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fr</a:t>
            </a:r>
            <a:r>
              <a:rPr lang="en-US" dirty="0" smtClean="0">
                <a:solidFill>
                  <a:srgbClr val="FF0000"/>
                </a:solidFill>
              </a:rPr>
              <a:t>=1GHz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Rs</a:t>
            </a:r>
            <a:r>
              <a:rPr lang="en-US" dirty="0" smtClean="0">
                <a:solidFill>
                  <a:srgbClr val="FF0000"/>
                </a:solidFill>
              </a:rPr>
              <a:t>=0.7MΩ/m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Q=1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0" name="Content Placeholder 29" descr="Intensity_Scan_el23eVs.pdf"/>
          <p:cNvPicPr>
            <a:picLocks noGrp="1" noChangeAspect="1"/>
          </p:cNvPicPr>
          <p:nvPr>
            <p:ph sz="quarter" idx="4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4" b="-2597"/>
          <a:stretch/>
        </p:blipFill>
        <p:spPr>
          <a:xfrm>
            <a:off x="4645025" y="1616036"/>
            <a:ext cx="4264577" cy="2606547"/>
          </a:xfrm>
        </p:spPr>
      </p:pic>
      <p:pic>
        <p:nvPicPr>
          <p:cNvPr id="32" name="Picture 3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662" y="2526898"/>
            <a:ext cx="2279725" cy="29492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644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116679"/>
            <a:ext cx="8229600" cy="867305"/>
          </a:xfrm>
        </p:spPr>
        <p:txBody>
          <a:bodyPr/>
          <a:lstStyle/>
          <a:p>
            <a:r>
              <a:rPr lang="en-US" dirty="0" smtClean="0"/>
              <a:t>Dynamics with chromaticity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Implementation in the code of a chromaticity change with acceleration</a:t>
            </a:r>
          </a:p>
          <a:p>
            <a:r>
              <a:rPr lang="en-US" sz="1800" dirty="0" smtClean="0"/>
              <a:t>Delta vertical signal shows that the oscillation of the instability is dumped with chromaticity compared to the same profile with the same energy with zero chromaticity.</a:t>
            </a:r>
          </a:p>
          <a:p>
            <a:r>
              <a:rPr lang="en-US" sz="1800" dirty="0" smtClean="0"/>
              <a:t>Not the same dumping at the intensity threshold as in the measurements for the same chromaticity .</a:t>
            </a:r>
          </a:p>
          <a:p>
            <a:r>
              <a:rPr lang="en-US" sz="1800" dirty="0" smtClean="0"/>
              <a:t>Effective impedance between 0.5 and 0.7 </a:t>
            </a:r>
            <a:r>
              <a:rPr lang="en-US" sz="1800" dirty="0" err="1" smtClean="0"/>
              <a:t>MOhm</a:t>
            </a:r>
            <a:r>
              <a:rPr lang="en-US" sz="1800" dirty="0" smtClean="0"/>
              <a:t>/m</a:t>
            </a:r>
            <a:endParaRPr lang="en-US" sz="1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16</a:t>
            </a:fld>
            <a:endParaRPr lang="en-US"/>
          </a:p>
        </p:txBody>
      </p:sp>
      <p:pic>
        <p:nvPicPr>
          <p:cNvPr id="8" name="Content Placeholder 7" descr="VChroma.pdf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76" b="-5336"/>
          <a:stretch/>
        </p:blipFill>
        <p:spPr>
          <a:xfrm>
            <a:off x="4679949" y="1057816"/>
            <a:ext cx="4038600" cy="2804584"/>
          </a:xfrm>
        </p:spPr>
      </p:pic>
      <p:pic>
        <p:nvPicPr>
          <p:cNvPr id="11" name="Picture 10" descr="Intensity_Scan_Compar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383" y="3757091"/>
            <a:ext cx="4572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795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 in Eta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177957"/>
            <a:ext cx="4040188" cy="639762"/>
          </a:xfrm>
        </p:spPr>
        <p:txBody>
          <a:bodyPr/>
          <a:lstStyle/>
          <a:p>
            <a:r>
              <a:rPr lang="en-US" dirty="0" smtClean="0"/>
              <a:t>No Chromaticity</a:t>
            </a:r>
            <a:endParaRPr lang="en-US" dirty="0"/>
          </a:p>
        </p:txBody>
      </p:sp>
      <p:pic>
        <p:nvPicPr>
          <p:cNvPr id="13" name="Content Placeholder 12" descr="Eta_th_noXi.pdf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93" b="-3690"/>
          <a:stretch/>
        </p:blipFill>
        <p:spPr>
          <a:xfrm>
            <a:off x="457200" y="1827640"/>
            <a:ext cx="4040188" cy="2678712"/>
          </a:xfrm>
        </p:spPr>
      </p:pic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4645025" y="1187878"/>
            <a:ext cx="4041775" cy="639762"/>
          </a:xfrm>
        </p:spPr>
        <p:txBody>
          <a:bodyPr/>
          <a:lstStyle/>
          <a:p>
            <a:r>
              <a:rPr lang="en-US" dirty="0" smtClean="0"/>
              <a:t>Small Negative Chromaticity</a:t>
            </a:r>
            <a:endParaRPr lang="en-US" dirty="0"/>
          </a:p>
        </p:txBody>
      </p:sp>
      <p:pic>
        <p:nvPicPr>
          <p:cNvPr id="14" name="Content Placeholder 13" descr="Eta_th_w_chromaticity.pdf"/>
          <p:cNvPicPr>
            <a:picLocks noGrp="1" noChangeAspect="1"/>
          </p:cNvPicPr>
          <p:nvPr>
            <p:ph sz="quarter" idx="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51" b="-3669"/>
          <a:stretch/>
        </p:blipFill>
        <p:spPr>
          <a:xfrm>
            <a:off x="4645025" y="1817719"/>
            <a:ext cx="4041775" cy="2708477"/>
          </a:xfrm>
        </p:spPr>
      </p:pic>
      <p:sp>
        <p:nvSpPr>
          <p:cNvPr id="15" name="TextBox 14"/>
          <p:cNvSpPr txBox="1"/>
          <p:nvPr/>
        </p:nvSpPr>
        <p:spPr>
          <a:xfrm>
            <a:off x="457201" y="4423956"/>
            <a:ext cx="404018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Agreement with measurements: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η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 increases with chromaticity, </a:t>
            </a:r>
            <a:r>
              <a:rPr lang="en-US" sz="1400" b="1" dirty="0" smtClean="0">
                <a:solidFill>
                  <a:srgbClr val="FF0000"/>
                </a:solidFill>
              </a:rPr>
              <a:t>allows to accelerate more intensity with non zero </a:t>
            </a:r>
            <a:r>
              <a:rPr lang="en-US" sz="1400" b="1" dirty="0" err="1" smtClean="0">
                <a:solidFill>
                  <a:srgbClr val="FF0000"/>
                </a:solidFill>
              </a:rPr>
              <a:t>ξ</a:t>
            </a:r>
            <a:r>
              <a:rPr lang="en-US" sz="1400" b="1" baseline="-25000" dirty="0" err="1" smtClean="0">
                <a:solidFill>
                  <a:srgbClr val="FF0000"/>
                </a:solidFill>
              </a:rPr>
              <a:t>y</a:t>
            </a:r>
            <a:endParaRPr lang="en-US" sz="1400" b="1" baseline="-25000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Offset between η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(</a:t>
            </a:r>
            <a:r>
              <a:rPr lang="en-US" sz="1400" dirty="0" err="1" smtClean="0"/>
              <a:t>ξ</a:t>
            </a:r>
            <a:r>
              <a:rPr lang="en-US" sz="1400" baseline="-25000" dirty="0" err="1" smtClean="0"/>
              <a:t>y</a:t>
            </a:r>
            <a:r>
              <a:rPr lang="en-US" sz="1400" dirty="0" smtClean="0"/>
              <a:t>=0) and </a:t>
            </a:r>
            <a:r>
              <a:rPr lang="en-US" sz="1400" dirty="0"/>
              <a:t>η</a:t>
            </a:r>
            <a:r>
              <a:rPr lang="en-US" sz="1400" baseline="-25000" dirty="0"/>
              <a:t>th</a:t>
            </a:r>
            <a:r>
              <a:rPr lang="en-US" sz="1400" dirty="0"/>
              <a:t>(</a:t>
            </a:r>
            <a:r>
              <a:rPr lang="en-US" sz="1400" dirty="0" err="1" smtClean="0"/>
              <a:t>ξ</a:t>
            </a:r>
            <a:r>
              <a:rPr lang="en-US" sz="1400" baseline="-25000" dirty="0" err="1" smtClean="0"/>
              <a:t>y</a:t>
            </a:r>
            <a:r>
              <a:rPr lang="en-US" sz="1400" dirty="0" smtClean="0"/>
              <a:t>&lt;0)</a:t>
            </a: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Linear behavior eta </a:t>
            </a:r>
            <a:r>
              <a:rPr lang="en-US" sz="1400" dirty="0" err="1" smtClean="0"/>
              <a:t>th</a:t>
            </a:r>
            <a:r>
              <a:rPr lang="en-US" sz="1400" dirty="0" smtClean="0"/>
              <a:t> with intensity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5570925"/>
            <a:ext cx="43158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Disagreement </a:t>
            </a:r>
            <a:r>
              <a:rPr lang="en-US" sz="1400" dirty="0"/>
              <a:t>with </a:t>
            </a:r>
            <a:r>
              <a:rPr lang="en-US" sz="1400" dirty="0" smtClean="0"/>
              <a:t>measurement and simulations: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Not the same η</a:t>
            </a:r>
            <a:r>
              <a:rPr lang="en-US" sz="1400" baseline="-25000" dirty="0" smtClean="0"/>
              <a:t>th </a:t>
            </a:r>
            <a:r>
              <a:rPr lang="en-US" sz="1400" dirty="0" smtClean="0"/>
              <a:t>close to the intensity threshold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Not the same linear behavior about the slope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Offset in </a:t>
            </a:r>
            <a:r>
              <a:rPr lang="en-US" sz="1400" b="1" dirty="0" err="1" smtClean="0"/>
              <a:t>η</a:t>
            </a:r>
            <a:r>
              <a:rPr lang="en-US" sz="1400" b="1" dirty="0" smtClean="0"/>
              <a:t> of 0.0002 in simulations , 0.0006 in measurements</a:t>
            </a:r>
            <a:endParaRPr lang="en-US" sz="1400" b="1" dirty="0"/>
          </a:p>
        </p:txBody>
      </p:sp>
      <p:grpSp>
        <p:nvGrpSpPr>
          <p:cNvPr id="24" name="Group 23"/>
          <p:cNvGrpSpPr/>
          <p:nvPr/>
        </p:nvGrpSpPr>
        <p:grpSpPr>
          <a:xfrm>
            <a:off x="724277" y="1994152"/>
            <a:ext cx="962396" cy="674640"/>
            <a:chOff x="724277" y="1994152"/>
            <a:chExt cx="962396" cy="674640"/>
          </a:xfrm>
        </p:grpSpPr>
        <p:sp>
          <p:nvSpPr>
            <p:cNvPr id="17" name="TextBox 16"/>
            <p:cNvSpPr txBox="1"/>
            <p:nvPr/>
          </p:nvSpPr>
          <p:spPr>
            <a:xfrm>
              <a:off x="724277" y="1994152"/>
              <a:ext cx="7540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≠ η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th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1279887" y="2172734"/>
              <a:ext cx="406786" cy="60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1175714" y="2410588"/>
              <a:ext cx="0" cy="25820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4938438" y="2175268"/>
            <a:ext cx="75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≠ η</a:t>
            </a:r>
            <a:r>
              <a:rPr lang="en-US" baseline="-25000" dirty="0" smtClean="0">
                <a:solidFill>
                  <a:srgbClr val="FF0000"/>
                </a:solidFill>
              </a:rPr>
              <a:t>th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5494048" y="2353850"/>
            <a:ext cx="406786" cy="60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301454" y="2544600"/>
            <a:ext cx="599380" cy="8623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863669" y="3568226"/>
            <a:ext cx="20158" cy="262073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317216" y="3542682"/>
            <a:ext cx="753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Offset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5094838" y="4556435"/>
            <a:ext cx="35779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Best impedance model found</a:t>
            </a:r>
          </a:p>
          <a:p>
            <a:r>
              <a:rPr lang="en-US" sz="1400" dirty="0" err="1" smtClean="0">
                <a:solidFill>
                  <a:srgbClr val="008000"/>
                </a:solidFill>
              </a:rPr>
              <a:t>Rs</a:t>
            </a:r>
            <a:r>
              <a:rPr lang="en-US" sz="1400" dirty="0" smtClean="0">
                <a:solidFill>
                  <a:srgbClr val="008000"/>
                </a:solidFill>
              </a:rPr>
              <a:t>=0.7MΩ/m</a:t>
            </a:r>
          </a:p>
          <a:p>
            <a:r>
              <a:rPr lang="en-US" sz="1400" dirty="0" smtClean="0">
                <a:solidFill>
                  <a:srgbClr val="008000"/>
                </a:solidFill>
              </a:rPr>
              <a:t>Q=1, short range wake field</a:t>
            </a:r>
          </a:p>
          <a:p>
            <a:r>
              <a:rPr lang="en-US" sz="1400" dirty="0" err="1" smtClean="0">
                <a:solidFill>
                  <a:srgbClr val="008000"/>
                </a:solidFill>
              </a:rPr>
              <a:t>Fr</a:t>
            </a:r>
            <a:r>
              <a:rPr lang="en-US" sz="1400" dirty="0" smtClean="0">
                <a:solidFill>
                  <a:srgbClr val="008000"/>
                </a:solidFill>
              </a:rPr>
              <a:t>=1GHz 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15115" y="2061098"/>
            <a:ext cx="3363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Same Scale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06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07570" y="1417638"/>
            <a:ext cx="8379230" cy="4938712"/>
          </a:xfrm>
        </p:spPr>
        <p:txBody>
          <a:bodyPr>
            <a:normAutofit fontScale="92500" lnSpcReduction="10000"/>
          </a:bodyPr>
          <a:lstStyle/>
          <a:p>
            <a:pPr>
              <a:buFont typeface="+mj-lt"/>
              <a:buAutoNum type="alphaLcParenR"/>
            </a:pPr>
            <a:r>
              <a:rPr lang="en-US" sz="1400" b="1" u="sng" dirty="0" smtClean="0"/>
              <a:t>Conclusions of the study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- Equivalent broad-band impedance found </a:t>
            </a:r>
            <a:r>
              <a:rPr lang="en-US" sz="1400" dirty="0" err="1" smtClean="0"/>
              <a:t>Rs</a:t>
            </a:r>
            <a:r>
              <a:rPr lang="en-US" sz="1400" dirty="0" smtClean="0"/>
              <a:t>=0.7MΩ/m, </a:t>
            </a:r>
            <a:r>
              <a:rPr lang="en-US" sz="1400" dirty="0" err="1" smtClean="0"/>
              <a:t>fr</a:t>
            </a:r>
            <a:r>
              <a:rPr lang="en-US" sz="1400" dirty="0" smtClean="0"/>
              <a:t>=1GHz, Q=1</a:t>
            </a:r>
            <a:br>
              <a:rPr lang="en-US" sz="1400" dirty="0" smtClean="0"/>
            </a:br>
            <a:r>
              <a:rPr lang="en-US" sz="1400" dirty="0" smtClean="0"/>
              <a:t>- Intensity threshold predictable at 50%</a:t>
            </a:r>
            <a:br>
              <a:rPr lang="en-US" sz="1400" dirty="0" smtClean="0"/>
            </a:br>
            <a:r>
              <a:rPr lang="en-US" sz="1400" dirty="0" smtClean="0"/>
              <a:t>- Possible cure of the instability: adequate chromaticity (working point) + gamma jump.</a:t>
            </a:r>
            <a:br>
              <a:rPr lang="en-US" sz="1400" dirty="0" smtClean="0"/>
            </a:br>
            <a:r>
              <a:rPr lang="en-US" sz="1400" b="1" u="sng" dirty="0" smtClean="0"/>
              <a:t>Limitations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- Impedance model is the biggest unknown of the study.</a:t>
            </a:r>
            <a:br>
              <a:rPr lang="en-US" sz="1400" dirty="0" smtClean="0"/>
            </a:br>
            <a:r>
              <a:rPr lang="en-US" sz="1400" dirty="0" smtClean="0"/>
              <a:t>- I</a:t>
            </a:r>
            <a:r>
              <a:rPr lang="en-US" sz="1400" baseline="-25000" dirty="0" smtClean="0"/>
              <a:t>linear</a:t>
            </a:r>
            <a:r>
              <a:rPr lang="en-US" sz="1400" dirty="0" smtClean="0"/>
              <a:t>/I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 ~ 1.3-1.5 (Measurements) versus  </a:t>
            </a:r>
            <a:r>
              <a:rPr lang="en-US" sz="1400" dirty="0"/>
              <a:t>I</a:t>
            </a:r>
            <a:r>
              <a:rPr lang="en-US" sz="1400" baseline="-25000" dirty="0"/>
              <a:t>linear</a:t>
            </a:r>
            <a:r>
              <a:rPr lang="en-US" sz="1400" dirty="0"/>
              <a:t>/I</a:t>
            </a:r>
            <a:r>
              <a:rPr lang="en-US" sz="1400" baseline="-25000" dirty="0"/>
              <a:t>th</a:t>
            </a:r>
            <a:r>
              <a:rPr lang="en-US" sz="1400" dirty="0"/>
              <a:t> ~ </a:t>
            </a:r>
            <a:r>
              <a:rPr lang="en-US" sz="1400" dirty="0" smtClean="0"/>
              <a:t>3-5 (HEADTAIL)</a:t>
            </a:r>
            <a:br>
              <a:rPr lang="en-US" sz="1400" dirty="0" smtClean="0"/>
            </a:br>
            <a:r>
              <a:rPr lang="en-US" sz="1400" dirty="0" smtClean="0"/>
              <a:t>- η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 close to the threshold in intensity are very different, partly explained the setting of the transition timing in measurements.</a:t>
            </a:r>
            <a:br>
              <a:rPr lang="en-US" sz="1400" dirty="0" smtClean="0"/>
            </a:br>
            <a:r>
              <a:rPr lang="en-US" sz="1400" dirty="0" smtClean="0"/>
              <a:t>- Different offset in η</a:t>
            </a:r>
            <a:r>
              <a:rPr lang="en-US" sz="1400" baseline="-25000" dirty="0" smtClean="0"/>
              <a:t>th ,</a:t>
            </a:r>
            <a:r>
              <a:rPr lang="en-US" sz="1400" dirty="0" smtClean="0"/>
              <a:t> but behavior comparable to coasting beam theory</a:t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en-US" sz="1400" dirty="0"/>
              <a:t>The effect of chromaticity is less important in the simulations than in the measurements (strong effect !) </a:t>
            </a:r>
            <a:br>
              <a:rPr lang="en-US" sz="1400" dirty="0"/>
            </a:br>
            <a:r>
              <a:rPr lang="en-US" sz="1400" dirty="0"/>
              <a:t>- Not presented here, but the simulations with gamma jump show travelling wave frequency higher than in the measurements</a:t>
            </a:r>
            <a:r>
              <a:rPr lang="en-US" sz="1400" dirty="0" smtClean="0"/>
              <a:t>.</a:t>
            </a:r>
            <a:r>
              <a:rPr lang="en-US" sz="1400" baseline="-25000" dirty="0" smtClean="0"/>
              <a:t/>
            </a:r>
            <a:br>
              <a:rPr lang="en-US" sz="1400" baseline="-250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en-US" sz="1400" dirty="0"/>
              <a:t>Influence of space </a:t>
            </a:r>
            <a:r>
              <a:rPr lang="en-US" sz="1400" dirty="0" smtClean="0"/>
              <a:t>charge not included in simulations.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>- Non-</a:t>
            </a:r>
            <a:r>
              <a:rPr lang="en-US" sz="1400" dirty="0" err="1" smtClean="0"/>
              <a:t>linearities</a:t>
            </a:r>
            <a:r>
              <a:rPr lang="en-US" sz="1400" dirty="0" smtClean="0"/>
              <a:t> generated by PFWs.</a:t>
            </a:r>
            <a:br>
              <a:rPr lang="en-US" sz="1400" dirty="0" smtClean="0"/>
            </a:br>
            <a:r>
              <a:rPr lang="en-US" sz="1400" dirty="0" smtClean="0"/>
              <a:t>- linear and non-linear coupling not included in simulations.</a:t>
            </a:r>
            <a:br>
              <a:rPr lang="en-US" sz="1400" dirty="0" smtClean="0"/>
            </a:br>
            <a:r>
              <a:rPr lang="en-US" sz="1400" b="1" u="sng" dirty="0" smtClean="0"/>
              <a:t>Outlooks – Future works</a:t>
            </a:r>
            <a:br>
              <a:rPr lang="en-US" sz="1400" b="1" u="sng" dirty="0" smtClean="0"/>
            </a:br>
            <a:r>
              <a:rPr lang="en-US" sz="1400" b="1" u="sng" dirty="0" smtClean="0"/>
              <a:t/>
            </a:r>
            <a:br>
              <a:rPr lang="en-US" sz="1400" b="1" u="sng" dirty="0" smtClean="0"/>
            </a:br>
            <a:r>
              <a:rPr lang="en-US" sz="1400" dirty="0" smtClean="0"/>
              <a:t>- Complete impedance model</a:t>
            </a:r>
            <a:br>
              <a:rPr lang="en-US" sz="1400" dirty="0" smtClean="0"/>
            </a:br>
            <a:r>
              <a:rPr lang="en-US" sz="1400" dirty="0" smtClean="0"/>
              <a:t>- Studies of Chromaticity jump</a:t>
            </a:r>
            <a:br>
              <a:rPr lang="en-US" sz="1400" dirty="0" smtClean="0"/>
            </a:br>
            <a:r>
              <a:rPr lang="en-US" sz="1400" dirty="0" smtClean="0"/>
              <a:t>- Collaboration with GSI: similar studies are carried out at GSI and measurements at the CERN </a:t>
            </a:r>
            <a:r>
              <a:rPr lang="en-US" sz="1400" dirty="0" err="1" smtClean="0"/>
              <a:t>PSBooster</a:t>
            </a:r>
            <a:r>
              <a:rPr lang="en-US" sz="1400" dirty="0" smtClean="0"/>
              <a:t> and PS will be made in June</a:t>
            </a:r>
            <a:r>
              <a:rPr lang="en-US" sz="1400" dirty="0"/>
              <a:t>.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en-US" sz="1400" dirty="0" err="1"/>
              <a:t>Octupoles</a:t>
            </a:r>
            <a:endParaRPr lang="en-US" sz="1400" dirty="0"/>
          </a:p>
          <a:p>
            <a:pPr>
              <a:buFont typeface="+mj-lt"/>
              <a:buAutoNum type="alphaLcParenR"/>
            </a:pPr>
            <a:endParaRPr lang="en-US" sz="1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442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of losses at Injection</a:t>
            </a:r>
            <a:endParaRPr lang="en-US" dirty="0"/>
          </a:p>
        </p:txBody>
      </p:sp>
      <p:pic>
        <p:nvPicPr>
          <p:cNvPr id="6" name="Content Placeholder 5" descr="attachment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3" b="94"/>
          <a:stretch/>
        </p:blipFill>
        <p:spPr>
          <a:xfrm>
            <a:off x="724277" y="3121175"/>
            <a:ext cx="7506128" cy="328477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24277" y="1240145"/>
            <a:ext cx="772893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Facts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00FF"/>
                </a:solidFill>
              </a:rPr>
              <a:t>Large losses of proton while the beam is injected into the PS</a:t>
            </a:r>
            <a:r>
              <a:rPr lang="en-US" sz="1400" dirty="0" smtClean="0">
                <a:solidFill>
                  <a:srgbClr val="0000FF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Strongly dependent of the beam intensity, therefore high intensity beams most concerned </a:t>
            </a:r>
            <a:br>
              <a:rPr lang="en-US" sz="1400" dirty="0" smtClean="0"/>
            </a:br>
            <a:r>
              <a:rPr lang="en-US" sz="1400" dirty="0" smtClean="0"/>
              <a:t>(ToF, CNGS), at least </a:t>
            </a:r>
            <a:r>
              <a:rPr lang="en-US" sz="1400" b="1" dirty="0" smtClean="0"/>
              <a:t>3-4% of losses</a:t>
            </a:r>
            <a:r>
              <a:rPr lang="en-US" sz="1400" dirty="0" smtClean="0"/>
              <a:t>.</a:t>
            </a: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High radiation dose outside the ring (the so-called Route Goward)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Later motivation</a:t>
            </a:r>
            <a:r>
              <a:rPr lang="en-US" sz="1400" b="1" dirty="0" smtClean="0"/>
              <a:t>, injection energy upgrade from 1.4 to 2 GeV kinetic</a:t>
            </a:r>
            <a:r>
              <a:rPr lang="en-US" sz="1400" dirty="0" smtClean="0"/>
              <a:t>, the radiation dose will be increased by a factor ? </a:t>
            </a:r>
            <a:r>
              <a:rPr lang="en-US" sz="1400" baseline="30000" dirty="0" smtClean="0"/>
              <a:t>(1) </a:t>
            </a:r>
            <a:r>
              <a:rPr lang="en-US" sz="1400" dirty="0" smtClean="0"/>
              <a:t>with the same scenario of losses.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4277" y="2814513"/>
            <a:ext cx="5685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rgbClr val="FF6600"/>
                </a:solidFill>
              </a:rPr>
              <a:t>Aims</a:t>
            </a:r>
            <a:r>
              <a:rPr lang="en-US" sz="1400" b="1" dirty="0" smtClean="0">
                <a:solidFill>
                  <a:srgbClr val="FF6600"/>
                </a:solidFill>
              </a:rPr>
              <a:t>: find the mechanisms of the protons beam losses.</a:t>
            </a:r>
            <a:endParaRPr lang="en-US" sz="1400" b="1" dirty="0">
              <a:solidFill>
                <a:srgbClr val="FF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297217"/>
            <a:ext cx="1795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 smtClean="0"/>
              <a:t>(1) </a:t>
            </a:r>
            <a:r>
              <a:rPr lang="en-US" sz="1200" dirty="0" smtClean="0"/>
              <a:t>Work of S. Damjanovic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468398" y="4573654"/>
            <a:ext cx="2202596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Beam intensity continuously increases since its commissioning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498159" y="5312318"/>
            <a:ext cx="0" cy="5709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1476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Context-</a:t>
            </a:r>
            <a:r>
              <a:rPr lang="en-US" sz="2800" dirty="0" smtClean="0"/>
              <a:t>Introduction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Transition </a:t>
            </a:r>
            <a:r>
              <a:rPr lang="en-US" sz="2800" dirty="0" smtClean="0"/>
              <a:t>Energy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u="sng" dirty="0" smtClean="0"/>
              <a:t>Transition Studies</a:t>
            </a:r>
            <a:r>
              <a:rPr lang="en-US" sz="2800" u="sng" dirty="0"/>
              <a:t/>
            </a:r>
            <a:br>
              <a:rPr lang="en-US" sz="2800" u="sng" dirty="0"/>
            </a:br>
            <a:r>
              <a:rPr lang="en-US" sz="2800" dirty="0" smtClean="0"/>
              <a:t>a. </a:t>
            </a:r>
            <a:r>
              <a:rPr lang="en-US" sz="2800" dirty="0" smtClean="0"/>
              <a:t>Fast </a:t>
            </a:r>
            <a:r>
              <a:rPr lang="en-US" sz="2800" dirty="0" smtClean="0"/>
              <a:t>Vertical Instability </a:t>
            </a:r>
            <a:r>
              <a:rPr lang="en-US" sz="2800" dirty="0" smtClean="0"/>
              <a:t>Measurements</a:t>
            </a:r>
            <a:br>
              <a:rPr lang="en-US" sz="2800" dirty="0" smtClean="0"/>
            </a:br>
            <a:r>
              <a:rPr lang="en-US" sz="2800" dirty="0" smtClean="0"/>
              <a:t>b. Macro </a:t>
            </a:r>
            <a:r>
              <a:rPr lang="en-US" sz="2800" dirty="0" smtClean="0"/>
              <a:t>particles </a:t>
            </a:r>
            <a:r>
              <a:rPr lang="en-US" sz="2800" dirty="0" smtClean="0"/>
              <a:t>Simulations</a:t>
            </a:r>
            <a:br>
              <a:rPr lang="en-US" sz="2800" dirty="0" smtClean="0"/>
            </a:br>
            <a:r>
              <a:rPr lang="en-US" sz="2800" dirty="0" smtClean="0"/>
              <a:t>c. Conclusions Transition Studies</a:t>
            </a:r>
            <a:br>
              <a:rPr lang="en-US" sz="2800" dirty="0" smtClean="0"/>
            </a:br>
            <a:r>
              <a:rPr lang="en-US" sz="2800" dirty="0" smtClean="0"/>
              <a:t> </a:t>
            </a:r>
            <a:endParaRPr lang="en-US" sz="2800" dirty="0" smtClean="0"/>
          </a:p>
          <a:p>
            <a:r>
              <a:rPr lang="en-US" sz="2800" u="sng" dirty="0" smtClean="0"/>
              <a:t>Injection </a:t>
            </a:r>
            <a:r>
              <a:rPr lang="en-US" sz="2800" u="sng" dirty="0" smtClean="0"/>
              <a:t>Studies</a:t>
            </a:r>
            <a:br>
              <a:rPr lang="en-US" sz="2800" u="sng" dirty="0" smtClean="0"/>
            </a:br>
            <a:r>
              <a:rPr lang="en-US" sz="2800" dirty="0" smtClean="0"/>
              <a:t>a. Loss experiments with BLMs</a:t>
            </a:r>
            <a:br>
              <a:rPr lang="en-US" sz="2800" dirty="0" smtClean="0"/>
            </a:br>
            <a:r>
              <a:rPr lang="en-US" sz="2800" dirty="0" smtClean="0"/>
              <a:t>b</a:t>
            </a:r>
            <a:r>
              <a:rPr lang="en-US" sz="2800" dirty="0" smtClean="0"/>
              <a:t>. Turn by turn losses</a:t>
            </a:r>
            <a:br>
              <a:rPr lang="en-US" sz="2800" dirty="0" smtClean="0"/>
            </a:br>
            <a:r>
              <a:rPr lang="en-US" sz="2800" dirty="0" smtClean="0"/>
              <a:t>c. Monte Carlo Simulation with </a:t>
            </a:r>
            <a:r>
              <a:rPr lang="en-US" sz="2800" dirty="0" err="1" smtClean="0"/>
              <a:t>Fluka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d</a:t>
            </a:r>
            <a:r>
              <a:rPr lang="en-US" sz="2800" dirty="0" smtClean="0"/>
              <a:t>. </a:t>
            </a:r>
            <a:r>
              <a:rPr lang="en-US" sz="2800" dirty="0" smtClean="0"/>
              <a:t>Coherent </a:t>
            </a:r>
            <a:r>
              <a:rPr lang="en-US" sz="2800" dirty="0"/>
              <a:t>T</a:t>
            </a:r>
            <a:r>
              <a:rPr lang="en-US" sz="2800" dirty="0" smtClean="0"/>
              <a:t>une Shift </a:t>
            </a:r>
            <a:r>
              <a:rPr lang="en-US" sz="2800" dirty="0" smtClean="0"/>
              <a:t>Measurements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e</a:t>
            </a:r>
            <a:r>
              <a:rPr lang="en-US" sz="2800" dirty="0" smtClean="0"/>
              <a:t>. </a:t>
            </a:r>
            <a:r>
              <a:rPr lang="en-US" sz="2800" dirty="0" smtClean="0"/>
              <a:t>Conclusions </a:t>
            </a:r>
            <a:r>
              <a:rPr lang="en-US" sz="2800" dirty="0" smtClean="0"/>
              <a:t>Injection Studies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72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Turn Injection System</a:t>
            </a:r>
            <a:endParaRPr lang="en-US" dirty="0"/>
          </a:p>
        </p:txBody>
      </p:sp>
      <p:pic>
        <p:nvPicPr>
          <p:cNvPr id="9" name="Content Placeholder 8" descr="TH6PFP034f1-eps-converted-to.pdf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" b="919"/>
          <a:stretch/>
        </p:blipFill>
        <p:spPr>
          <a:xfrm>
            <a:off x="457200" y="1587385"/>
            <a:ext cx="4038600" cy="1517937"/>
          </a:xfrm>
        </p:spPr>
      </p:pic>
      <p:pic>
        <p:nvPicPr>
          <p:cNvPr id="10" name="Content Placeholder 9" descr="Injection_schema-eps-converted-to.pdf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96" b="-2975"/>
          <a:stretch/>
        </p:blipFill>
        <p:spPr>
          <a:xfrm>
            <a:off x="4648200" y="1587385"/>
            <a:ext cx="4038600" cy="194454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20</a:t>
            </a:fld>
            <a:endParaRPr lang="en-US"/>
          </a:p>
        </p:txBody>
      </p:sp>
      <p:pic>
        <p:nvPicPr>
          <p:cNvPr id="11" name="Picture 10" descr="septum42-eps-converted-to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" t="3426" r="1848" b="2926"/>
          <a:stretch/>
        </p:blipFill>
        <p:spPr>
          <a:xfrm>
            <a:off x="457200" y="3621222"/>
            <a:ext cx="3799975" cy="2440605"/>
          </a:xfrm>
          <a:prstGeom prst="rect">
            <a:avLst/>
          </a:prstGeom>
        </p:spPr>
      </p:pic>
      <p:pic>
        <p:nvPicPr>
          <p:cNvPr id="12" name="Picture 11" descr="Orbit_Bump-eps-converted-to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620072"/>
            <a:ext cx="4190999" cy="26564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8354" y="1218053"/>
            <a:ext cx="13691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Booster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4 superposed rings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1236" y="3270582"/>
            <a:ext cx="32939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Cross Section Injection Septum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70725" y="3627989"/>
            <a:ext cx="1756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Injection bump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79459" y="2709333"/>
            <a:ext cx="282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Possible optics </a:t>
            </a:r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ismatch?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07250" y="3799417"/>
            <a:ext cx="1479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Aperture restriction?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427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Experiments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7069"/>
            <a:ext cx="4038600" cy="3253263"/>
          </a:xfrm>
        </p:spPr>
        <p:txBody>
          <a:bodyPr>
            <a:normAutofit/>
          </a:bodyPr>
          <a:lstStyle/>
          <a:p>
            <a:r>
              <a:rPr lang="en-US" sz="1300" dirty="0" smtClean="0"/>
              <a:t>BLMs located at the maximum (SS42) and minimum (SS43) of the bump, i.e. where the available aperture is minimum.</a:t>
            </a:r>
          </a:p>
          <a:p>
            <a:r>
              <a:rPr lang="en-US" sz="1300" dirty="0" smtClean="0"/>
              <a:t>Measurements done while the beam is injected (first turn) on single bunch </a:t>
            </a:r>
            <a:r>
              <a:rPr lang="en-US" sz="1300" dirty="0" err="1" smtClean="0"/>
              <a:t>ToF</a:t>
            </a:r>
            <a:r>
              <a:rPr lang="en-US" sz="1300" dirty="0" smtClean="0"/>
              <a:t> and multi-bunch CNGS beam.</a:t>
            </a:r>
          </a:p>
          <a:p>
            <a:r>
              <a:rPr lang="en-US" sz="1300" dirty="0" smtClean="0"/>
              <a:t>Losses while the beam is going through the injection septum, the beam is injected at the maximum of the bump.</a:t>
            </a:r>
          </a:p>
          <a:p>
            <a:r>
              <a:rPr lang="en-US" sz="1300" dirty="0" smtClean="0"/>
              <a:t>The BLM are able to distinguish the losses bunch to bunch.</a:t>
            </a:r>
          </a:p>
          <a:p>
            <a:pPr marL="0" indent="0">
              <a:buNone/>
            </a:pPr>
            <a:r>
              <a:rPr lang="en-US" sz="1300" dirty="0" smtClean="0"/>
              <a:t>Conclusions:</a:t>
            </a:r>
            <a:br>
              <a:rPr lang="en-US" sz="1300" dirty="0" smtClean="0"/>
            </a:br>
            <a:r>
              <a:rPr lang="en-US" sz="1300" dirty="0" smtClean="0"/>
              <a:t>Losses occur while the beam is going through the septum and then turn by turn</a:t>
            </a:r>
            <a:endParaRPr lang="en-US" sz="13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21</a:t>
            </a:fld>
            <a:endParaRPr lang="en-US"/>
          </a:p>
        </p:txBody>
      </p:sp>
      <p:pic>
        <p:nvPicPr>
          <p:cNvPr id="7" name="Content Placeholder 6" descr="CNGS_ACEMBLM42_1b.pn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84" b="14137"/>
          <a:stretch/>
        </p:blipFill>
        <p:spPr>
          <a:xfrm>
            <a:off x="101599" y="1498602"/>
            <a:ext cx="4106334" cy="2074688"/>
          </a:xfrm>
        </p:spPr>
      </p:pic>
      <p:pic>
        <p:nvPicPr>
          <p:cNvPr id="8" name="Picture 7" descr="CNGS_ACEMBLM42_1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9" y="3539068"/>
            <a:ext cx="4106334" cy="23456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1933" y="739807"/>
            <a:ext cx="14393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Injection, transit through the septum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667000" y="2184394"/>
            <a:ext cx="1346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BLM at </a:t>
            </a:r>
            <a:r>
              <a:rPr lang="en-US" sz="1400" dirty="0" smtClean="0">
                <a:solidFill>
                  <a:srgbClr val="FF0000"/>
                </a:solidFill>
              </a:rPr>
              <a:t>minimum</a:t>
            </a:r>
            <a:r>
              <a:rPr lang="en-US" sz="1400" dirty="0" smtClean="0"/>
              <a:t> of the bump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667000" y="4114799"/>
            <a:ext cx="1346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BLM at </a:t>
            </a:r>
            <a:r>
              <a:rPr lang="en-US" sz="1400" dirty="0" smtClean="0">
                <a:solidFill>
                  <a:srgbClr val="FF0000"/>
                </a:solidFill>
              </a:rPr>
              <a:t>maximum</a:t>
            </a:r>
            <a:r>
              <a:rPr lang="en-US" sz="1400" dirty="0" smtClean="0"/>
              <a:t> of the bump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020233" y="3539068"/>
            <a:ext cx="268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Beam composed by 8 bunches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126067" y="3539068"/>
            <a:ext cx="1540933" cy="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071035" y="1478471"/>
            <a:ext cx="0" cy="2063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94932" y="5122331"/>
            <a:ext cx="1176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Beam from</a:t>
            </a:r>
          </a:p>
          <a:p>
            <a:r>
              <a:rPr lang="en-US" sz="1200" dirty="0" smtClean="0"/>
              <a:t>Ring 2</a:t>
            </a:r>
            <a:endParaRPr lang="en-US" sz="1200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015067" y="4699000"/>
            <a:ext cx="0" cy="5249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Turn_by_Turn_TOF_LHCACEM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847" y="4512732"/>
            <a:ext cx="3138464" cy="19663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4932" y="3169736"/>
            <a:ext cx="1244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 turn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283198" y="5698067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1turn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753100" y="5689601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</a:t>
            </a:r>
            <a:r>
              <a:rPr lang="en-US" sz="1200" dirty="0" smtClean="0"/>
              <a:t>turn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6167972" y="569806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3turn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09016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perture_Available_VE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328" y="4097465"/>
            <a:ext cx="2806855" cy="1749953"/>
          </a:xfrm>
          <a:prstGeom prst="rect">
            <a:avLst/>
          </a:prstGeom>
        </p:spPr>
      </p:pic>
      <p:pic>
        <p:nvPicPr>
          <p:cNvPr id="16" name="Picture 15" descr="DispxBT1_Madx_Periodic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334" y="1261534"/>
            <a:ext cx="4127500" cy="25796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Septum losses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61534"/>
            <a:ext cx="4157133" cy="4525963"/>
          </a:xfrm>
        </p:spPr>
        <p:txBody>
          <a:bodyPr>
            <a:normAutofit/>
          </a:bodyPr>
          <a:lstStyle/>
          <a:p>
            <a:r>
              <a:rPr lang="en-US" sz="1200" dirty="0" smtClean="0"/>
              <a:t>Betatron and dispersion matching measurements in order to identify a possible mismatch between the injection line and the PS: determination of initial conditions, in particular for the horizontal dispersion.</a:t>
            </a:r>
          </a:p>
          <a:p>
            <a:r>
              <a:rPr lang="en-US" sz="1200" dirty="0" smtClean="0"/>
              <a:t>Good agreement with the optics model computed with PTC-MADX:</a:t>
            </a:r>
            <a:br>
              <a:rPr lang="en-US" sz="1200" dirty="0" smtClean="0"/>
            </a:br>
            <a:r>
              <a:rPr lang="en-US" sz="1200" dirty="0" smtClean="0"/>
              <a:t>- No large mismatch was found expect on dispersion for Ring 3.</a:t>
            </a:r>
            <a:br>
              <a:rPr lang="en-US" sz="1200" dirty="0" smtClean="0"/>
            </a:br>
            <a:r>
              <a:rPr lang="en-US" sz="1200" dirty="0" smtClean="0"/>
              <a:t>- Beam size measurements right at injection: tail of the beam are cut on the septum blade (~1%)</a:t>
            </a:r>
          </a:p>
          <a:p>
            <a:r>
              <a:rPr lang="en-US" sz="1200" dirty="0" smtClean="0"/>
              <a:t>It was found that the beam is pushed as close as possible of the septum blade to decrease the angle given to the beam by the injection kicker: </a:t>
            </a:r>
            <a:r>
              <a:rPr lang="en-US" sz="1200" b="1" dirty="0" smtClean="0">
                <a:solidFill>
                  <a:srgbClr val="FF0000"/>
                </a:solidFill>
              </a:rPr>
              <a:t>compromise between losses and kicker strength.</a:t>
            </a:r>
            <a:endParaRPr lang="en-US" sz="1200" dirty="0" smtClean="0"/>
          </a:p>
          <a:p>
            <a:endParaRPr lang="en-US" sz="1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22</a:t>
            </a:fld>
            <a:endParaRPr lang="en-US" dirty="0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484" y="1417638"/>
            <a:ext cx="1155699" cy="142063"/>
          </a:xfrm>
          <a:prstGeom prst="rect">
            <a:avLst/>
          </a:prstGeom>
        </p:spPr>
      </p:pic>
      <p:pic>
        <p:nvPicPr>
          <p:cNvPr id="13" name="Picture 12" descr="Hor_Profile_MSG42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96" y="4097465"/>
            <a:ext cx="3509434" cy="1903285"/>
          </a:xfrm>
          <a:prstGeom prst="rect">
            <a:avLst/>
          </a:prstGeom>
        </p:spPr>
      </p:pic>
      <p:pic>
        <p:nvPicPr>
          <p:cNvPr id="17" name="Picture 16" descr="Aperture_Available_HOR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101" y="4097464"/>
            <a:ext cx="2820819" cy="1749953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5954183" y="4967808"/>
            <a:ext cx="241888" cy="65616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620890" y="4925475"/>
            <a:ext cx="241888" cy="65616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783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771"/>
            <a:ext cx="8229600" cy="1143000"/>
          </a:xfrm>
        </p:spPr>
        <p:txBody>
          <a:bodyPr/>
          <a:lstStyle/>
          <a:p>
            <a:r>
              <a:rPr lang="en-US" dirty="0" smtClean="0"/>
              <a:t>Turn by Turn losses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23</a:t>
            </a:fld>
            <a:endParaRPr lang="en-US"/>
          </a:p>
        </p:txBody>
      </p:sp>
      <p:pic>
        <p:nvPicPr>
          <p:cNvPr id="4" name="Picture 3" descr="BSM_tof-eps-converted-t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816" y="4024475"/>
            <a:ext cx="3699784" cy="2352332"/>
          </a:xfrm>
          <a:prstGeom prst="rect">
            <a:avLst/>
          </a:prstGeom>
        </p:spPr>
      </p:pic>
      <p:pic>
        <p:nvPicPr>
          <p:cNvPr id="7" name="Picture 6" descr="Tune_Sprea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43" y="3650113"/>
            <a:ext cx="2871048" cy="27266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1087438"/>
            <a:ext cx="42172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Turn by turn losses while the injection bump is decreasing.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The losses occurs at the maximum and at the minimum of the bump: tails of the horizontal distribution are cut around 3 sigma.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Presence of direct space charge at injection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Preliminary tune footprint simulation with PTC-Orbit show the possibility that particles cross the integer resonance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It can cause emittance blow up and high amplitude oscillation which hit the vacuum c</a:t>
            </a:r>
            <a:r>
              <a:rPr lang="en-US" sz="1400" dirty="0"/>
              <a:t>h</a:t>
            </a:r>
            <a:r>
              <a:rPr lang="en-US" sz="1400" dirty="0" smtClean="0"/>
              <a:t>amber at the first aperture restriction</a:t>
            </a:r>
          </a:p>
        </p:txBody>
      </p:sp>
      <p:pic>
        <p:nvPicPr>
          <p:cNvPr id="15" name="Picture 14" descr="BLM_TOF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1" y="1201941"/>
            <a:ext cx="3784600" cy="28394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76333" y="3303429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Artificial offset to distinguish the different signal 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185334" y="4622800"/>
            <a:ext cx="1075266" cy="11091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718733" y="4622800"/>
            <a:ext cx="541868" cy="15070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>
            <a:off x="1185334" y="5731933"/>
            <a:ext cx="533399" cy="397934"/>
          </a:xfrm>
          <a:prstGeom prst="curvedConnector3">
            <a:avLst>
              <a:gd name="adj1" fmla="val 1190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1185334" y="4461933"/>
            <a:ext cx="152399" cy="1270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05934" y="4106333"/>
            <a:ext cx="1244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Integer tune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602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Fluka</a:t>
            </a:r>
            <a:r>
              <a:rPr lang="en-US" dirty="0" smtClean="0"/>
              <a:t> Simulations</a:t>
            </a:r>
            <a:endParaRPr lang="en-US" dirty="0"/>
          </a:p>
        </p:txBody>
      </p:sp>
      <p:pic>
        <p:nvPicPr>
          <p:cNvPr id="7" name="Content Placeholder 6" descr="fluka_shower.pdf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6" b="3127"/>
          <a:stretch/>
        </p:blipFill>
        <p:spPr>
          <a:xfrm>
            <a:off x="69063" y="1600200"/>
            <a:ext cx="4400388" cy="2378184"/>
          </a:xfrm>
        </p:spPr>
      </p:pic>
      <p:pic>
        <p:nvPicPr>
          <p:cNvPr id="8" name="Content Placeholder 7" descr="fluka_geo.pdf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" b="343"/>
          <a:stretch/>
        </p:blipFill>
        <p:spPr>
          <a:xfrm>
            <a:off x="4533900" y="3606800"/>
            <a:ext cx="4038600" cy="2589422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24</a:t>
            </a:fld>
            <a:endParaRPr lang="en-US"/>
          </a:p>
        </p:txBody>
      </p:sp>
      <p:pic>
        <p:nvPicPr>
          <p:cNvPr id="9" name="Picture 8" descr="FLUKA_BLM_respons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98" y="3943350"/>
            <a:ext cx="3784600" cy="2413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00032" y="1557867"/>
            <a:ext cx="39412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Goal: Reproduce the signal of the BLM at injection (Supervision of a student)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Table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32" y="2253035"/>
            <a:ext cx="4353983" cy="1336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404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266" y="23905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Coherent tune shift measurements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A573D-295D-4336-8002-549B08137E47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357178" y="3117336"/>
            <a:ext cx="4697106" cy="3149722"/>
            <a:chOff x="4072760" y="3345522"/>
            <a:chExt cx="4697106" cy="3149722"/>
          </a:xfrm>
        </p:grpSpPr>
        <p:grpSp>
          <p:nvGrpSpPr>
            <p:cNvPr id="8" name="Group 7"/>
            <p:cNvGrpSpPr/>
            <p:nvPr/>
          </p:nvGrpSpPr>
          <p:grpSpPr>
            <a:xfrm>
              <a:off x="4213055" y="3917144"/>
              <a:ext cx="4114800" cy="2578100"/>
              <a:chOff x="457200" y="2088263"/>
              <a:chExt cx="4114800" cy="2578100"/>
            </a:xfrm>
          </p:grpSpPr>
          <p:pic>
            <p:nvPicPr>
              <p:cNvPr id="9" name="Picture 8" descr="BB_impedance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7200" y="2088263"/>
                <a:ext cx="4114800" cy="2578100"/>
              </a:xfrm>
              <a:prstGeom prst="rect">
                <a:avLst/>
              </a:prstGeom>
            </p:spPr>
          </p:pic>
          <p:pic>
            <p:nvPicPr>
              <p:cNvPr id="10" name="Picture 9" descr="latex-image-1.pd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1768" y="2326367"/>
                <a:ext cx="620354" cy="186611"/>
              </a:xfrm>
              <a:prstGeom prst="rect">
                <a:avLst/>
              </a:prstGeom>
            </p:spPr>
          </p:pic>
          <p:pic>
            <p:nvPicPr>
              <p:cNvPr id="11" name="Picture 10" descr="latex-image-1.pd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35811" y="2328442"/>
                <a:ext cx="574283" cy="181611"/>
              </a:xfrm>
              <a:prstGeom prst="rect">
                <a:avLst/>
              </a:prstGeom>
            </p:spPr>
          </p:pic>
          <p:cxnSp>
            <p:nvCxnSpPr>
              <p:cNvPr id="12" name="Straight Arrow Connector 11"/>
              <p:cNvCxnSpPr/>
              <p:nvPr/>
            </p:nvCxnSpPr>
            <p:spPr>
              <a:xfrm>
                <a:off x="1662122" y="2470367"/>
                <a:ext cx="669455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>
                <a:stCxn id="11" idx="1"/>
              </p:cNvCxnSpPr>
              <p:nvPr/>
            </p:nvCxnSpPr>
            <p:spPr>
              <a:xfrm flipH="1">
                <a:off x="2877266" y="2419248"/>
                <a:ext cx="258545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6324600" y="3580809"/>
              <a:ext cx="24452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Real Tune shift measurements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Estimation of this part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72760" y="3345522"/>
              <a:ext cx="161168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Instability rise time measurements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(Transition study)</a:t>
              </a:r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7178" y="1607227"/>
            <a:ext cx="40678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Motivation</a:t>
            </a:r>
          </a:p>
          <a:p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Impedance effects </a:t>
            </a:r>
            <a:r>
              <a:rPr lang="en-US" sz="1400" dirty="0" smtClean="0"/>
              <a:t>(wall, </a:t>
            </a:r>
            <a:r>
              <a:rPr lang="en-US" sz="1400" dirty="0" smtClean="0"/>
              <a:t>space </a:t>
            </a:r>
            <a:r>
              <a:rPr lang="en-US" sz="1400" dirty="0" smtClean="0"/>
              <a:t>charge) are important issues at injection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First step toward a more complete PS impedance model</a:t>
            </a:r>
            <a:endParaRPr lang="en-US" sz="1400" dirty="0"/>
          </a:p>
        </p:txBody>
      </p:sp>
      <p:pic>
        <p:nvPicPr>
          <p:cNvPr id="17" name="Picture 16" descr="AD_unstable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83" y="1282700"/>
            <a:ext cx="3278717" cy="2466356"/>
          </a:xfrm>
          <a:prstGeom prst="rect">
            <a:avLst/>
          </a:prstGeom>
        </p:spPr>
      </p:pic>
      <p:pic>
        <p:nvPicPr>
          <p:cNvPr id="18" name="Picture 17" descr="hdtl_instability_Hprofile_LHC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451" y="3688958"/>
            <a:ext cx="3626415" cy="219599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163399" y="3856000"/>
            <a:ext cx="129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HI-LHC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509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Coherent tune shift at injection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A573D-295D-4336-8002-549B08137E47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pic>
        <p:nvPicPr>
          <p:cNvPr id="10" name="Content Placeholder 9" descr="InjBfield.pdf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43" b="-2520"/>
          <a:stretch/>
        </p:blipFill>
        <p:spPr>
          <a:xfrm>
            <a:off x="4724400" y="1417638"/>
            <a:ext cx="4038600" cy="2658870"/>
          </a:xfrm>
        </p:spPr>
      </p:pic>
      <p:pic>
        <p:nvPicPr>
          <p:cNvPr id="11" name="Picture 10" descr="ResultInjectionQH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12" y="4076508"/>
            <a:ext cx="4114800" cy="2565400"/>
          </a:xfrm>
          <a:prstGeom prst="rect">
            <a:avLst/>
          </a:prstGeom>
        </p:spPr>
      </p:pic>
      <p:pic>
        <p:nvPicPr>
          <p:cNvPr id="12" name="Picture 11" descr="ResultInjectionQV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875" y="4003493"/>
            <a:ext cx="4348771" cy="2717982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055283"/>
            <a:ext cx="4038600" cy="145838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Kinetic energy 1.4GeV</a:t>
            </a:r>
          </a:p>
          <a:p>
            <a:r>
              <a:rPr lang="en-US" sz="1600" dirty="0" smtClean="0"/>
              <a:t>Tune measurements all along the energy plateau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81900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09956"/>
            <a:ext cx="8229600" cy="856488"/>
          </a:xfrm>
        </p:spPr>
        <p:txBody>
          <a:bodyPr>
            <a:noAutofit/>
          </a:bodyPr>
          <a:lstStyle/>
          <a:p>
            <a:r>
              <a:rPr lang="en-US" sz="3600" dirty="0" smtClean="0"/>
              <a:t>Beam parameters at LHC extraction energy</a:t>
            </a:r>
            <a:endParaRPr lang="en-US" sz="1800" dirty="0"/>
          </a:p>
        </p:txBody>
      </p:sp>
      <p:pic>
        <p:nvPicPr>
          <p:cNvPr id="5" name="Content Placeholder 4" descr="Extraction_Beam_Parameters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4867" y="1447800"/>
            <a:ext cx="3802072" cy="1981200"/>
          </a:xfrm>
        </p:spPr>
      </p:pic>
      <p:pic>
        <p:nvPicPr>
          <p:cNvPr id="6" name="Content Placeholder 5" descr="BField26GeV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81600" y="1472615"/>
            <a:ext cx="3600612" cy="2261185"/>
          </a:xfrm>
        </p:spPr>
      </p:pic>
      <p:sp>
        <p:nvSpPr>
          <p:cNvPr id="3" name="TextBox 2"/>
          <p:cNvSpPr txBox="1"/>
          <p:nvPr/>
        </p:nvSpPr>
        <p:spPr>
          <a:xfrm>
            <a:off x="5181600" y="601980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Almost no coherent tune shift  in the horizontal plane.</a:t>
            </a:r>
            <a:endParaRPr lang="en-US" sz="14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A573D-295D-4336-8002-549B08137E47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pic>
        <p:nvPicPr>
          <p:cNvPr id="10" name="Picture 9" descr="ResultQV26GeV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94" y="3664237"/>
            <a:ext cx="4114800" cy="2565400"/>
          </a:xfrm>
          <a:prstGeom prst="rect">
            <a:avLst/>
          </a:prstGeom>
        </p:spPr>
      </p:pic>
      <p:pic>
        <p:nvPicPr>
          <p:cNvPr id="11" name="Picture 10" descr="ResultQH26GeV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664237"/>
            <a:ext cx="4114800" cy="25654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560" y="3811267"/>
            <a:ext cx="1289159" cy="27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042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75560"/>
            <a:ext cx="8229600" cy="780288"/>
          </a:xfrm>
        </p:spPr>
        <p:txBody>
          <a:bodyPr>
            <a:normAutofit/>
          </a:bodyPr>
          <a:lstStyle/>
          <a:p>
            <a:r>
              <a:rPr lang="en-US" dirty="0" smtClean="0"/>
              <a:t>Effective Impedance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03720007"/>
              </p:ext>
            </p:extLst>
          </p:nvPr>
        </p:nvGraphicFramePr>
        <p:xfrm>
          <a:off x="633868" y="3670828"/>
          <a:ext cx="3989599" cy="2444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0147"/>
                <a:gridCol w="2179452"/>
              </a:tblGrid>
              <a:tr h="25736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</a:rPr>
                        <a:t>Kinetic Energy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 K</a:t>
                      </a:r>
                      <a:endParaRPr lang="en-US" sz="1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GeV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6572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Bunch length</a:t>
                      </a:r>
                      <a:endParaRPr lang="en-US" sz="1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~ 180 ns</a:t>
                      </a:r>
                      <a:endParaRPr lang="en-US" sz="1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56572">
                <a:tc>
                  <a:txBody>
                    <a:bodyPr/>
                    <a:lstStyle/>
                    <a:p>
                      <a:r>
                        <a:rPr lang="el-GR" sz="1400" dirty="0" smtClean="0">
                          <a:latin typeface="Times New Roman"/>
                          <a:cs typeface="Times New Roman"/>
                        </a:rPr>
                        <a:t>β</a:t>
                      </a:r>
                      <a:r>
                        <a:rPr lang="en-US" sz="1400" baseline="-25000" dirty="0" err="1" smtClean="0">
                          <a:latin typeface="Tw Cen MT" pitchFamily="34" charset="0"/>
                          <a:cs typeface="Times New Roman"/>
                        </a:rPr>
                        <a:t>rel</a:t>
                      </a:r>
                      <a:endParaRPr lang="en-US" sz="1400" baseline="-25000" dirty="0">
                        <a:latin typeface="Tw Cen M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0.91</a:t>
                      </a:r>
                      <a:endParaRPr lang="en-US" sz="1400" dirty="0"/>
                    </a:p>
                  </a:txBody>
                  <a:tcPr/>
                </a:tc>
              </a:tr>
              <a:tr h="356572">
                <a:tc>
                  <a:txBody>
                    <a:bodyPr/>
                    <a:lstStyle/>
                    <a:p>
                      <a:r>
                        <a:rPr lang="el-GR" sz="1400" dirty="0" smtClean="0">
                          <a:latin typeface="+mn-lt"/>
                          <a:cs typeface="Times New Roman"/>
                        </a:rPr>
                        <a:t>γ</a:t>
                      </a:r>
                      <a:r>
                        <a:rPr lang="en-US" sz="1400" baseline="-25000" dirty="0" err="1" smtClean="0">
                          <a:latin typeface="+mn-lt"/>
                          <a:cs typeface="Times New Roman"/>
                        </a:rPr>
                        <a:t>rel</a:t>
                      </a:r>
                      <a:endParaRPr lang="en-US" sz="14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2.47</a:t>
                      </a:r>
                      <a:endParaRPr lang="en-US" sz="1400" dirty="0"/>
                    </a:p>
                  </a:txBody>
                  <a:tcPr/>
                </a:tc>
              </a:tr>
              <a:tr h="356572">
                <a:tc>
                  <a:txBody>
                    <a:bodyPr/>
                    <a:lstStyle/>
                    <a:p>
                      <a:r>
                        <a:rPr lang="el-GR" sz="1400" dirty="0" smtClean="0">
                          <a:latin typeface="+mn-lt"/>
                          <a:cs typeface="Times New Roman"/>
                        </a:rPr>
                        <a:t>ω</a:t>
                      </a:r>
                      <a:r>
                        <a:rPr lang="en-US" sz="1400" baseline="-25000" dirty="0" smtClean="0">
                          <a:latin typeface="+mn-lt"/>
                          <a:cs typeface="Times New Roman"/>
                        </a:rPr>
                        <a:t>0</a:t>
                      </a:r>
                      <a:endParaRPr lang="en-US" sz="14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2728 e3 rad.s-1</a:t>
                      </a:r>
                      <a:endParaRPr lang="en-US" sz="1400" dirty="0"/>
                    </a:p>
                  </a:txBody>
                  <a:tcPr/>
                </a:tc>
              </a:tr>
              <a:tr h="3565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Horizontal</a:t>
                      </a:r>
                      <a:r>
                        <a:rPr lang="en-US" sz="1400" baseline="0" dirty="0" smtClean="0"/>
                        <a:t> Z</a:t>
                      </a:r>
                      <a:r>
                        <a:rPr lang="en-US" sz="1400" baseline="-25000" dirty="0" smtClean="0"/>
                        <a:t>eff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3.5 MΩ/m</a:t>
                      </a:r>
                      <a:endParaRPr lang="en-US" sz="1400" dirty="0"/>
                    </a:p>
                  </a:txBody>
                  <a:tcPr/>
                </a:tc>
              </a:tr>
              <a:tr h="3565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Vertical </a:t>
                      </a:r>
                      <a:r>
                        <a:rPr lang="en-US" sz="1400" baseline="0" dirty="0" smtClean="0"/>
                        <a:t>Z</a:t>
                      </a:r>
                      <a:r>
                        <a:rPr lang="en-US" sz="1400" baseline="-25000" dirty="0" smtClean="0"/>
                        <a:t>eff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12.5 MΩ/m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Content Placeholder 7"/>
          <p:cNvSpPr>
            <a:spLocks noGrp="1"/>
          </p:cNvSpPr>
          <p:nvPr>
            <p:ph sz="half" idx="2"/>
          </p:nvPr>
        </p:nvSpPr>
        <p:spPr>
          <a:xfrm>
            <a:off x="533400" y="6278221"/>
            <a:ext cx="3517958" cy="2936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baseline="30000" dirty="0" smtClean="0"/>
              <a:t>(1) </a:t>
            </a:r>
            <a:r>
              <a:rPr lang="en-US" sz="1100" dirty="0" smtClean="0"/>
              <a:t>From Sacherer formula (CERN/PS/BR 76-21)</a:t>
            </a:r>
          </a:p>
        </p:txBody>
      </p:sp>
      <p:graphicFrame>
        <p:nvGraphicFramePr>
          <p:cNvPr id="8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4253219"/>
              </p:ext>
            </p:extLst>
          </p:nvPr>
        </p:nvGraphicFramePr>
        <p:xfrm>
          <a:off x="4719084" y="3667315"/>
          <a:ext cx="3886200" cy="2400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</a:tblGrid>
              <a:tr h="3429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</a:rPr>
                        <a:t>Momentum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 p</a:t>
                      </a:r>
                      <a:endParaRPr lang="en-US" sz="1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GeV/c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Bunch length</a:t>
                      </a:r>
                      <a:endParaRPr lang="en-US" sz="1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~ 50 ns</a:t>
                      </a:r>
                      <a:endParaRPr lang="en-US" sz="1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l-GR" sz="1400" dirty="0" smtClean="0">
                          <a:latin typeface="+mn-lt"/>
                          <a:cs typeface="Times New Roman"/>
                        </a:rPr>
                        <a:t>β</a:t>
                      </a:r>
                      <a:r>
                        <a:rPr lang="en-US" sz="1400" baseline="-25000" dirty="0" err="1" smtClean="0">
                          <a:latin typeface="+mn-lt"/>
                          <a:cs typeface="Times New Roman"/>
                        </a:rPr>
                        <a:t>rel</a:t>
                      </a:r>
                      <a:endParaRPr lang="en-US" sz="14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0.9993</a:t>
                      </a:r>
                      <a:endParaRPr lang="en-US" sz="1400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l-GR" sz="1400" dirty="0" smtClean="0">
                          <a:latin typeface="+mn-lt"/>
                          <a:cs typeface="Times New Roman"/>
                        </a:rPr>
                        <a:t>γ</a:t>
                      </a:r>
                      <a:r>
                        <a:rPr lang="en-US" sz="1400" baseline="-25000" dirty="0" err="1" smtClean="0">
                          <a:latin typeface="+mn-lt"/>
                          <a:cs typeface="Times New Roman"/>
                        </a:rPr>
                        <a:t>rel</a:t>
                      </a:r>
                      <a:endParaRPr lang="en-US" sz="14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27.729</a:t>
                      </a:r>
                      <a:endParaRPr lang="en-US" sz="1400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l-GR" sz="1400" dirty="0" smtClean="0">
                          <a:latin typeface="+mn-lt"/>
                          <a:cs typeface="Times New Roman"/>
                        </a:rPr>
                        <a:t>ω</a:t>
                      </a:r>
                      <a:r>
                        <a:rPr lang="en-US" sz="1400" baseline="-25000" dirty="0" smtClean="0">
                          <a:latin typeface="+mn-lt"/>
                          <a:cs typeface="Times New Roman"/>
                        </a:rPr>
                        <a:t>0</a:t>
                      </a:r>
                      <a:endParaRPr lang="en-US" sz="14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2996 e3 rad.s-1</a:t>
                      </a:r>
                      <a:endParaRPr lang="en-US" sz="1400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Horizontal</a:t>
                      </a:r>
                      <a:r>
                        <a:rPr lang="en-US" sz="1400" baseline="0" dirty="0" smtClean="0"/>
                        <a:t> Z</a:t>
                      </a:r>
                      <a:r>
                        <a:rPr lang="en-US" sz="1400" baseline="-25000" dirty="0" smtClean="0"/>
                        <a:t>eff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&lt; 1 MΩ/m</a:t>
                      </a: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Vertical </a:t>
                      </a:r>
                      <a:r>
                        <a:rPr lang="en-US" sz="1400" baseline="0" dirty="0" smtClean="0"/>
                        <a:t>Z</a:t>
                      </a:r>
                      <a:r>
                        <a:rPr lang="en-US" sz="1400" baseline="-25000" dirty="0" smtClean="0"/>
                        <a:t>eff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6.1 MΩ/m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A573D-295D-4336-8002-549B08137E47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782823"/>
            <a:ext cx="4178108" cy="991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68" y="2674541"/>
            <a:ext cx="3219237" cy="935048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2857500" y="1895157"/>
            <a:ext cx="1945509" cy="9399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04409" y="1802336"/>
            <a:ext cx="486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(1)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990568" y="2079335"/>
            <a:ext cx="3614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Important Conclusions</a:t>
            </a:r>
          </a:p>
        </p:txBody>
      </p:sp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568" y="2436560"/>
            <a:ext cx="1110574" cy="237981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568" y="2835139"/>
            <a:ext cx="2843780" cy="281630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788" y="3260375"/>
            <a:ext cx="3379547" cy="284520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22" name="Oval 21"/>
          <p:cNvSpPr/>
          <p:nvPr/>
        </p:nvSpPr>
        <p:spPr>
          <a:xfrm>
            <a:off x="6667317" y="5734429"/>
            <a:ext cx="892944" cy="3806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200362" y="6139327"/>
            <a:ext cx="2123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Increase by a factor 2 with respect to measurements done in 1990 and 2000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6633" y="1156493"/>
            <a:ext cx="73777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From the measured tune shift with intensity, the effective impedance can be deduced from the </a:t>
            </a:r>
            <a:r>
              <a:rPr lang="en-US" sz="1400" dirty="0" err="1" smtClean="0"/>
              <a:t>Sacherer</a:t>
            </a:r>
            <a:r>
              <a:rPr lang="en-US" sz="1400" dirty="0" smtClean="0"/>
              <a:t> formula of the interaction of the bunch spectrum in frequency with a broad-band impedance: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026849" y="1617670"/>
            <a:ext cx="1193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Zeff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402417" y="2307167"/>
            <a:ext cx="243416" cy="232833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4667" y="2468310"/>
            <a:ext cx="1492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Zeff</a:t>
            </a:r>
            <a:r>
              <a:rPr lang="en-US" sz="1400" dirty="0" smtClean="0"/>
              <a:t> depends of bunch length</a:t>
            </a:r>
            <a:endParaRPr lang="en-US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143000" y="2540000"/>
            <a:ext cx="1259417" cy="2347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2563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Tune Shift Estimation</a:t>
            </a:r>
            <a:endParaRPr lang="en-US" dirty="0"/>
          </a:p>
        </p:txBody>
      </p:sp>
      <p:pic>
        <p:nvPicPr>
          <p:cNvPr id="11" name="Content Placeholder 10" descr="MOPS013f5-eps-converted-to.pd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95" r="-6595"/>
          <a:stretch>
            <a:fillRect/>
          </a:stretch>
        </p:blipFill>
        <p:spPr>
          <a:xfrm>
            <a:off x="4073890" y="1600200"/>
            <a:ext cx="4612910" cy="253692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29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600200"/>
            <a:ext cx="2286000" cy="431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2032000"/>
            <a:ext cx="2540000" cy="4953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" y="2797766"/>
            <a:ext cx="324355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/>
              <a:t>“Non penetrating field”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Laslett coefficients for elliptical chamber</a:t>
            </a:r>
            <a:br>
              <a:rPr lang="en-US" sz="1400" dirty="0"/>
            </a:br>
            <a:r>
              <a:rPr lang="en-US" sz="1400" dirty="0"/>
              <a:t>a centered beam in the vacuum chamber</a:t>
            </a:r>
            <a:br>
              <a:rPr lang="en-US" sz="1400" dirty="0"/>
            </a:br>
            <a:r>
              <a:rPr lang="en-US" sz="1400" dirty="0"/>
              <a:t>valid for h/w &lt; 0.7</a:t>
            </a:r>
            <a:br>
              <a:rPr lang="en-US" sz="1400" dirty="0"/>
            </a:br>
            <a:r>
              <a:rPr lang="en-US" sz="1400" dirty="0"/>
              <a:t>(B. </a:t>
            </a:r>
            <a:r>
              <a:rPr lang="en-US" sz="1400" dirty="0" err="1"/>
              <a:t>Zotter</a:t>
            </a:r>
            <a:r>
              <a:rPr lang="en-US" sz="1400" dirty="0"/>
              <a:t> CERN ISR-TH/72-8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pic>
        <p:nvPicPr>
          <p:cNvPr id="15" name="Picture 14" descr="Laslett_Baconnier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2112754" y="274638"/>
            <a:ext cx="2112754" cy="25148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457200" y="4551651"/>
            <a:ext cx="556260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>
                <a:latin typeface="+mj-lt"/>
                <a:cs typeface="Times New Roman"/>
              </a:rPr>
              <a:t>Estimation</a:t>
            </a:r>
            <a:r>
              <a:rPr lang="en-US" sz="2400" dirty="0" smtClean="0">
                <a:latin typeface="+mj-lt"/>
                <a:cs typeface="Times New Roman"/>
              </a:rPr>
              <a:t>:</a:t>
            </a:r>
          </a:p>
          <a:p>
            <a:pPr algn="ctr"/>
            <a:r>
              <a:rPr lang="el-GR" sz="2400" dirty="0" smtClean="0">
                <a:latin typeface="+mj-lt"/>
                <a:cs typeface="Times New Roman"/>
              </a:rPr>
              <a:t>Δ</a:t>
            </a:r>
            <a:r>
              <a:rPr lang="en-US" sz="2400" dirty="0" smtClean="0">
                <a:latin typeface="+mj-lt"/>
                <a:cs typeface="Times New Roman"/>
              </a:rPr>
              <a:t>Q-Space charge ~ ¼ Total measured </a:t>
            </a:r>
            <a:r>
              <a:rPr lang="el-GR" sz="2400" dirty="0" smtClean="0">
                <a:latin typeface="+mj-lt"/>
                <a:cs typeface="Times New Roman"/>
              </a:rPr>
              <a:t>Δ</a:t>
            </a:r>
            <a:r>
              <a:rPr lang="en-US" sz="2400" dirty="0" smtClean="0">
                <a:latin typeface="+mj-lt"/>
                <a:cs typeface="Times New Roman"/>
              </a:rPr>
              <a:t>Q at injection. Space charge for beam used for measurement</a:t>
            </a:r>
            <a:endParaRPr lang="en-US" sz="2400" dirty="0">
              <a:latin typeface="+mj-lt"/>
            </a:endParaRPr>
          </a:p>
        </p:txBody>
      </p:sp>
      <p:sp>
        <p:nvSpPr>
          <p:cNvPr id="19" name="Slide Number Placeholder 3"/>
          <p:cNvSpPr txBox="1">
            <a:spLocks/>
          </p:cNvSpPr>
          <p:nvPr/>
        </p:nvSpPr>
        <p:spPr>
          <a:xfrm>
            <a:off x="6705600" y="5756186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AA573D-295D-4336-8002-549B08137E47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099" y="4398204"/>
            <a:ext cx="1981200" cy="134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701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47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Context-Introduction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82710"/>
            <a:ext cx="8485717" cy="4718040"/>
          </a:xfrm>
        </p:spPr>
        <p:txBody>
          <a:bodyPr>
            <a:normAutofit fontScale="92500"/>
          </a:bodyPr>
          <a:lstStyle/>
          <a:p>
            <a:r>
              <a:rPr lang="en-US" sz="1400" dirty="0" smtClean="0"/>
              <a:t>Intensity increase limited by </a:t>
            </a:r>
            <a:r>
              <a:rPr lang="en-US" sz="1400" b="1" dirty="0" smtClean="0">
                <a:solidFill>
                  <a:srgbClr val="FF0000"/>
                </a:solidFill>
              </a:rPr>
              <a:t>aperture restriction, collective effects (instabilities, space charge)</a:t>
            </a:r>
            <a:br>
              <a:rPr lang="en-US" sz="1400" b="1" dirty="0" smtClean="0">
                <a:solidFill>
                  <a:srgbClr val="FF0000"/>
                </a:solidFill>
              </a:rPr>
            </a:br>
            <a:endParaRPr lang="en-US" sz="1400" b="1" dirty="0" smtClean="0">
              <a:solidFill>
                <a:srgbClr val="FF0000"/>
              </a:solidFill>
            </a:endParaRPr>
          </a:p>
          <a:p>
            <a:r>
              <a:rPr lang="en-US" sz="1400" dirty="0" smtClean="0"/>
              <a:t>Here, studies of two intensity limitations on high intensity beams</a:t>
            </a: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1400" dirty="0" smtClean="0"/>
              <a:t>- at injection </a:t>
            </a:r>
            <a:r>
              <a:rPr lang="en-US" sz="1400" b="1" dirty="0" smtClean="0">
                <a:solidFill>
                  <a:srgbClr val="FF0000"/>
                </a:solidFill>
              </a:rPr>
              <a:t>(aperture restriction + space charge)</a:t>
            </a:r>
            <a:r>
              <a:rPr lang="en-US" sz="1400" dirty="0" smtClean="0"/>
              <a:t>, more than 3% of the beam is lost, causing high radiation doses outside the ring</a:t>
            </a:r>
            <a:br>
              <a:rPr lang="en-US" sz="1400" dirty="0" smtClean="0"/>
            </a:br>
            <a:r>
              <a:rPr lang="en-US" sz="1400" dirty="0" smtClean="0"/>
              <a:t>- at transition energy, </a:t>
            </a:r>
            <a:r>
              <a:rPr lang="en-US" sz="1400" b="1" dirty="0" smtClean="0">
                <a:solidFill>
                  <a:srgbClr val="FF0000"/>
                </a:solidFill>
              </a:rPr>
              <a:t>fast vertical instability </a:t>
            </a:r>
            <a:r>
              <a:rPr lang="en-US" sz="1400" dirty="0" smtClean="0"/>
              <a:t>causing large losses or large transverse emittance blow up, even with gamma transition jump (good method to cure the instability).</a:t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sz="1400" u="sng" dirty="0" smtClean="0"/>
              <a:t>Transition Studies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en-US" sz="1400" b="1" dirty="0" smtClean="0"/>
              <a:t>Extensive measurements </a:t>
            </a:r>
            <a:r>
              <a:rPr lang="en-US" sz="1400" dirty="0" smtClean="0"/>
              <a:t>of the dynamics of the instability, with and without gamma transition jump.</a:t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en-US" sz="1400" b="1" dirty="0" smtClean="0"/>
              <a:t>Benchmark of the measurements </a:t>
            </a:r>
            <a:r>
              <a:rPr lang="en-US" sz="1400" dirty="0" smtClean="0"/>
              <a:t>with macro-particle simulations with HEADTAIL.</a:t>
            </a:r>
            <a:br>
              <a:rPr lang="en-US" sz="1400" dirty="0" smtClean="0"/>
            </a:br>
            <a:r>
              <a:rPr lang="en-US" sz="1400" dirty="0" smtClean="0"/>
              <a:t>- Deduce </a:t>
            </a:r>
            <a:r>
              <a:rPr lang="en-US" sz="1400" b="1" dirty="0" smtClean="0"/>
              <a:t>a effective impedance model </a:t>
            </a:r>
            <a:r>
              <a:rPr lang="en-US" sz="1400" dirty="0" smtClean="0"/>
              <a:t>(Estimate the real part of the broad-band impedance). </a:t>
            </a:r>
            <a:br>
              <a:rPr lang="en-US" sz="1400" dirty="0" smtClean="0"/>
            </a:br>
            <a:r>
              <a:rPr lang="en-US" sz="1400" dirty="0" smtClean="0"/>
              <a:t>- Find possible </a:t>
            </a:r>
            <a:r>
              <a:rPr lang="en-US" sz="1400" b="1" dirty="0" smtClean="0"/>
              <a:t>cures</a:t>
            </a:r>
            <a:r>
              <a:rPr lang="en-US" sz="1400" dirty="0" smtClean="0"/>
              <a:t>.</a:t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sz="1400" u="sng" dirty="0" smtClean="0"/>
              <a:t>Injection Studies</a:t>
            </a:r>
            <a:br>
              <a:rPr lang="en-US" sz="1400" u="sng" dirty="0" smtClean="0"/>
            </a:br>
            <a:r>
              <a:rPr lang="en-US" sz="1400" dirty="0" smtClean="0"/>
              <a:t>- </a:t>
            </a:r>
            <a:r>
              <a:rPr lang="en-US" sz="1400" b="1" dirty="0" smtClean="0"/>
              <a:t>Measurements of proton losses </a:t>
            </a:r>
            <a:r>
              <a:rPr lang="en-US" sz="1400" dirty="0" smtClean="0"/>
              <a:t>with Beam Loss Monitors (BLMs) to identify when the losses occur</a:t>
            </a:r>
            <a:br>
              <a:rPr lang="en-US" sz="1400" dirty="0" smtClean="0"/>
            </a:br>
            <a:r>
              <a:rPr lang="en-US" sz="1400" dirty="0" smtClean="0"/>
              <a:t>- Losses when the beam goes through the injection septum (exactly at injection) AND then turn by turn at the minimum and maximum of the bump (orbit distortion at during 1/2ms)</a:t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en-US" sz="1400" b="1" dirty="0" smtClean="0"/>
              <a:t>Space charge is making worth the losses.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- Tune shift measurements with intensity : deduce the </a:t>
            </a:r>
            <a:r>
              <a:rPr lang="en-US" sz="1400" b="1" dirty="0" smtClean="0"/>
              <a:t>imaginary part of the effective broad-band impedance</a:t>
            </a:r>
            <a:r>
              <a:rPr lang="en-US" sz="1400" dirty="0" smtClean="0"/>
              <a:t>.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Studies important in the framework of the PS Upgrade for LHC Injector Upgrade (High Luminosity LHC beam)</a:t>
            </a:r>
          </a:p>
          <a:p>
            <a:endParaRPr lang="en-US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7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Injection Studies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1400" dirty="0" smtClean="0"/>
              <a:t>Large beam losses were measured on high intensity beams (more than 3%), which induce also high radiation outside of the ring. The goal of this study was to identify the loss process, limited an intensity increase.</a:t>
            </a:r>
          </a:p>
          <a:p>
            <a:r>
              <a:rPr lang="en-US" sz="1400" dirty="0" smtClean="0"/>
              <a:t>BLM experiments measuring the proton losses while the beam is going through the injection septum+ matching measurements:</a:t>
            </a:r>
            <a:br>
              <a:rPr lang="en-US" sz="1400" dirty="0" smtClean="0"/>
            </a:br>
            <a:r>
              <a:rPr lang="en-US" sz="1400" dirty="0" smtClean="0"/>
              <a:t>- combination of large beam size for high intensity beam, aperture restriction.</a:t>
            </a:r>
            <a:br>
              <a:rPr lang="en-US" sz="1400" dirty="0" smtClean="0"/>
            </a:br>
            <a:r>
              <a:rPr lang="en-US" sz="1400" dirty="0" smtClean="0"/>
              <a:t>- the beam is placed close to the septum blade to save some strength of the injection kicker.</a:t>
            </a:r>
            <a:br>
              <a:rPr lang="en-US" sz="1400" dirty="0" smtClean="0"/>
            </a:br>
            <a:r>
              <a:rPr lang="en-US" sz="1400" dirty="0" smtClean="0"/>
              <a:t>- tails of transverse distribution are cut at least at 3 sigma, explaining 1-2% of losses.</a:t>
            </a:r>
          </a:p>
          <a:p>
            <a:r>
              <a:rPr lang="en-US" sz="1400" dirty="0" smtClean="0"/>
              <a:t>Turn by turn losses while the injection bump is decreasing: measured losses at the maximum and minimum of the bump (minimum of available aperture).</a:t>
            </a:r>
          </a:p>
          <a:p>
            <a:r>
              <a:rPr lang="en-US" sz="1400" dirty="0" smtClean="0"/>
              <a:t>Direct space charge repopulated the transverse phase space extending the duration of the losses.</a:t>
            </a:r>
          </a:p>
          <a:p>
            <a:r>
              <a:rPr lang="en-US" sz="1400" dirty="0" smtClean="0"/>
              <a:t>Tune shift </a:t>
            </a:r>
            <a:r>
              <a:rPr lang="en-US" sz="1400" dirty="0"/>
              <a:t>measurements </a:t>
            </a:r>
            <a:r>
              <a:rPr lang="en-US" sz="1400" dirty="0" smtClean="0"/>
              <a:t>with intensity in order to evaluate the imaginary part of the impedance and estimate the Laslett tune shift due to space charge (about ¼ of the total tune shift)</a:t>
            </a:r>
          </a:p>
          <a:p>
            <a:endParaRPr lang="en-US" sz="1400" dirty="0"/>
          </a:p>
          <a:p>
            <a:r>
              <a:rPr lang="en-US" sz="1400" dirty="0" smtClean="0"/>
              <a:t>Possible cures</a:t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- For space charge: increasing the injection energy to 2GeV is a gain of 63% in the tune spread (PS-LIU Project)</a:t>
            </a:r>
            <a:br>
              <a:rPr lang="en-US" sz="1400" dirty="0" smtClean="0"/>
            </a:br>
            <a:r>
              <a:rPr lang="en-US" sz="1400" dirty="0" smtClean="0"/>
              <a:t>- 2GeV injection energy is a gain in beam size due the shrinking of the transverse emittance.</a:t>
            </a:r>
            <a:br>
              <a:rPr lang="en-US" sz="1400" dirty="0" smtClean="0"/>
            </a:br>
            <a:r>
              <a:rPr lang="en-US" sz="1400" dirty="0" smtClean="0"/>
              <a:t>- New optics in the transfer line to make a small beam size at the injection point in both </a:t>
            </a:r>
            <a:r>
              <a:rPr lang="en-US" sz="1400" dirty="0" err="1" smtClean="0"/>
              <a:t>x,y</a:t>
            </a:r>
            <a:r>
              <a:rPr lang="en-US" sz="1400" dirty="0" smtClean="0"/>
              <a:t> planes-(2 different optics for LHC and for high intensity beams)</a:t>
            </a:r>
            <a:br>
              <a:rPr lang="en-US" sz="1400" dirty="0" smtClean="0"/>
            </a:br>
            <a:r>
              <a:rPr lang="en-US" sz="1400" dirty="0" smtClean="0"/>
              <a:t>- The PS optics has to adapted (QKE optics) to avoid optical mismatch</a:t>
            </a:r>
            <a:br>
              <a:rPr lang="en-US" sz="1400" dirty="0" smtClean="0"/>
            </a:br>
            <a:r>
              <a:rPr lang="en-US" sz="1400" dirty="0" smtClean="0"/>
              <a:t>- Impedance model also needed to predict instabilities at injection, mostly head-tail kind</a:t>
            </a:r>
          </a:p>
          <a:p>
            <a:endParaRPr lang="en-US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702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1</a:t>
            </a:r>
            <a:endParaRPr lang="en-US" dirty="0"/>
          </a:p>
        </p:txBody>
      </p:sp>
      <p:pic>
        <p:nvPicPr>
          <p:cNvPr id="4" name="Content Placeholder 3" descr="WCM_Fig_b-eps-converted-to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390" r="-18390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195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Appendix 2: Beam Conditions</a:t>
            </a:r>
            <a:endParaRPr lang="en-US" dirty="0"/>
          </a:p>
        </p:txBody>
      </p:sp>
      <p:pic>
        <p:nvPicPr>
          <p:cNvPr id="4" name="Content Placeholder 3" descr="RF_Voltage_noGj-eps-converted-to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15" r="-7815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84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Appendix 2: Beam Conditions</a:t>
            </a:r>
            <a:endParaRPr lang="en-US" dirty="0"/>
          </a:p>
        </p:txBody>
      </p:sp>
      <p:pic>
        <p:nvPicPr>
          <p:cNvPr id="4" name="Content Placeholder 3" descr="01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243" r="-49243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635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Growth Rate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34</a:t>
            </a:fld>
            <a:endParaRPr lang="en-US"/>
          </a:p>
        </p:txBody>
      </p:sp>
      <p:pic>
        <p:nvPicPr>
          <p:cNvPr id="7" name="Content Placeholder 6" descr="Growth_Rate19eVs.pdf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98" b="1793"/>
          <a:stretch/>
        </p:blipFill>
        <p:spPr>
          <a:xfrm>
            <a:off x="340782" y="1417638"/>
            <a:ext cx="4631171" cy="2961232"/>
          </a:xfr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538" y="3410988"/>
            <a:ext cx="692545" cy="225988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1634831" y="3008076"/>
            <a:ext cx="9922" cy="5159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429537" y="3008076"/>
            <a:ext cx="1" cy="4067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558" y="3523982"/>
            <a:ext cx="692545" cy="22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89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 of the code</a:t>
            </a:r>
            <a:endParaRPr lang="en-US" dirty="0"/>
          </a:p>
        </p:txBody>
      </p:sp>
      <p:pic>
        <p:nvPicPr>
          <p:cNvPr id="4" name="Content Placeholder 3" descr="RFVoltage_hdtl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04" r="-7804"/>
          <a:stretch/>
        </p:blipFill>
        <p:spPr>
          <a:xfrm>
            <a:off x="4588905" y="1529642"/>
            <a:ext cx="4201634" cy="2310737"/>
          </a:xfrm>
        </p:spPr>
      </p:pic>
      <p:sp>
        <p:nvSpPr>
          <p:cNvPr id="5" name="TextBox 4"/>
          <p:cNvSpPr txBox="1"/>
          <p:nvPr/>
        </p:nvSpPr>
        <p:spPr>
          <a:xfrm>
            <a:off x="605218" y="1417642"/>
            <a:ext cx="43952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Almost adiabatic decrease of RF Voltage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Changed in chromaticity.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HEADTAIL already simulates acceleration (G. </a:t>
            </a:r>
            <a:r>
              <a:rPr lang="en-US" sz="1400" dirty="0" err="1" smtClean="0"/>
              <a:t>Rumolo</a:t>
            </a:r>
            <a:r>
              <a:rPr lang="en-US" sz="1400" dirty="0" smtClean="0"/>
              <a:t>, B. </a:t>
            </a:r>
            <a:r>
              <a:rPr lang="en-US" sz="1400" dirty="0" err="1" smtClean="0"/>
              <a:t>Salvant</a:t>
            </a:r>
            <a:r>
              <a:rPr lang="en-US" sz="1400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No longitudinal and transverse space charge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Higher order momentum compaction factor neglected (cancellation at transition)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No coupling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819866" y="3471250"/>
            <a:ext cx="4114800" cy="2578100"/>
            <a:chOff x="457200" y="2088263"/>
            <a:chExt cx="4114800" cy="2578100"/>
          </a:xfrm>
        </p:grpSpPr>
        <p:pic>
          <p:nvPicPr>
            <p:cNvPr id="10" name="Picture 9" descr="BB_impedance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2088263"/>
              <a:ext cx="4114800" cy="2578100"/>
            </a:xfrm>
            <a:prstGeom prst="rect">
              <a:avLst/>
            </a:prstGeom>
          </p:spPr>
        </p:pic>
        <p:pic>
          <p:nvPicPr>
            <p:cNvPr id="11" name="Picture 10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768" y="2326367"/>
              <a:ext cx="620354" cy="186611"/>
            </a:xfrm>
            <a:prstGeom prst="rect">
              <a:avLst/>
            </a:prstGeom>
          </p:spPr>
        </p:pic>
        <p:pic>
          <p:nvPicPr>
            <p:cNvPr id="12" name="Picture 11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5811" y="2328442"/>
              <a:ext cx="574283" cy="181611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>
              <a:off x="1662122" y="2470367"/>
              <a:ext cx="66945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12" idx="1"/>
            </p:cNvCxnSpPr>
            <p:nvPr/>
          </p:nvCxnSpPr>
          <p:spPr>
            <a:xfrm flipH="1">
              <a:off x="2877266" y="2419248"/>
              <a:ext cx="25854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3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36</a:t>
            </a:fld>
            <a:endParaRPr lang="en-US"/>
          </a:p>
        </p:txBody>
      </p:sp>
      <p:pic>
        <p:nvPicPr>
          <p:cNvPr id="6" name="Content Placeholder 5" descr="Plot_SEM42dpp-eps-converted-to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62" r="-6962"/>
          <a:stretch>
            <a:fillRect/>
          </a:stretch>
        </p:blipFill>
        <p:spPr>
          <a:xfrm>
            <a:off x="457200" y="1600201"/>
            <a:ext cx="4474633" cy="246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4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Energy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4</a:t>
            </a:fld>
            <a:endParaRPr lang="en-US"/>
          </a:p>
        </p:txBody>
      </p:sp>
      <p:pic>
        <p:nvPicPr>
          <p:cNvPr id="9" name="Content Placeholder 8" descr="Eta-gj-MADXzoom.pdf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" b="-556"/>
          <a:stretch/>
        </p:blipFill>
        <p:spPr>
          <a:xfrm>
            <a:off x="4690536" y="1504953"/>
            <a:ext cx="4038600" cy="2531534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855383"/>
          </a:xfrm>
        </p:spPr>
        <p:txBody>
          <a:bodyPr>
            <a:normAutofit/>
          </a:bodyPr>
          <a:lstStyle/>
          <a:p>
            <a:r>
              <a:rPr lang="en-US" sz="1200" dirty="0" smtClean="0"/>
              <a:t>Particle oscillate around (</a:t>
            </a:r>
            <a:r>
              <a:rPr lang="en-US" sz="1200" dirty="0" err="1" smtClean="0"/>
              <a:t>ΔΦ,δ</a:t>
            </a:r>
            <a:r>
              <a:rPr lang="en-US" sz="1200" dirty="0" smtClean="0"/>
              <a:t>) in the bucket, the equation of motion for small angle is the one of a spring. Particle oscillate with a angular synchrotron frequency </a:t>
            </a:r>
            <a:r>
              <a:rPr lang="en-US" sz="1200" dirty="0" err="1" smtClean="0"/>
              <a:t>ω</a:t>
            </a:r>
            <a:r>
              <a:rPr lang="en-US" sz="1200" baseline="-25000" dirty="0" err="1" smtClean="0"/>
              <a:t>s</a:t>
            </a:r>
            <a:r>
              <a:rPr lang="en-US" sz="1200" baseline="-25000" dirty="0" smtClean="0"/>
              <a:t/>
            </a:r>
            <a:br>
              <a:rPr lang="en-US" sz="1200" baseline="-25000" dirty="0" smtClean="0"/>
            </a:br>
            <a:r>
              <a:rPr lang="en-US" sz="1200" baseline="-25000" dirty="0" smtClean="0"/>
              <a:t/>
            </a:r>
            <a:br>
              <a:rPr lang="en-US" sz="1200" baseline="-25000" dirty="0" smtClean="0"/>
            </a:br>
            <a:r>
              <a:rPr lang="en-US" sz="1200" baseline="-25000" dirty="0" smtClean="0"/>
              <a:t/>
            </a:r>
            <a:br>
              <a:rPr lang="en-US" sz="1200" baseline="-25000" dirty="0" smtClean="0"/>
            </a:br>
            <a:r>
              <a:rPr lang="en-US" sz="1200" baseline="-25000" dirty="0" smtClean="0"/>
              <a:t/>
            </a:r>
            <a:br>
              <a:rPr lang="en-US" sz="1200" baseline="-25000" dirty="0" smtClean="0"/>
            </a:br>
            <a:endParaRPr lang="en-US" sz="1200" baseline="-25000" dirty="0" smtClean="0"/>
          </a:p>
          <a:p>
            <a:r>
              <a:rPr lang="en-US" sz="1200" dirty="0" smtClean="0"/>
              <a:t>Close to transition energy, the longitudinal motion is frozen, </a:t>
            </a:r>
            <a:r>
              <a:rPr lang="en-US" sz="1200" dirty="0" smtClean="0">
                <a:solidFill>
                  <a:srgbClr val="FF0000"/>
                </a:solidFill>
              </a:rPr>
              <a:t>ω</a:t>
            </a:r>
            <a:r>
              <a:rPr lang="en-US" sz="1200" baseline="-25000" dirty="0" smtClean="0">
                <a:solidFill>
                  <a:srgbClr val="FF0000"/>
                </a:solidFill>
              </a:rPr>
              <a:t>s</a:t>
            </a:r>
            <a:r>
              <a:rPr lang="en-US" sz="1200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1200" dirty="0" smtClean="0">
                <a:solidFill>
                  <a:srgbClr val="FF0000"/>
                </a:solidFill>
              </a:rPr>
              <a:t>0,</a:t>
            </a:r>
            <a:r>
              <a:rPr lang="en-US" sz="1200" dirty="0" smtClean="0"/>
              <a:t> </a:t>
            </a:r>
            <a:r>
              <a:rPr lang="en-US" sz="1200" b="1" u="sng" dirty="0" smtClean="0"/>
              <a:t>non-adiabatic regime</a:t>
            </a:r>
          </a:p>
          <a:p>
            <a:r>
              <a:rPr lang="el-GR" sz="1200" dirty="0" smtClean="0"/>
              <a:t>η</a:t>
            </a:r>
            <a:r>
              <a:rPr lang="en-US" sz="1200" dirty="0" smtClean="0"/>
              <a:t> defines the distance in energy from transition </a:t>
            </a:r>
            <a:r>
              <a:rPr lang="en-US" sz="1200" dirty="0" smtClean="0"/>
              <a:t>energy</a:t>
            </a:r>
            <a:endParaRPr lang="en-US" sz="1200" dirty="0" smtClean="0"/>
          </a:p>
          <a:p>
            <a:r>
              <a:rPr lang="en-US" sz="1200" dirty="0" smtClean="0"/>
              <a:t>Stable phase shift to keep the longitudinal focusing on both side of transition energy</a:t>
            </a:r>
          </a:p>
          <a:p>
            <a:r>
              <a:rPr lang="en-US" sz="1200" dirty="0" smtClean="0"/>
              <a:t>In the PS, the use of a gamma transition jump is necessary to cross faster transition energy</a:t>
            </a:r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499" y="2283122"/>
            <a:ext cx="1828797" cy="5027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6917" y="2036176"/>
            <a:ext cx="1166284" cy="680332"/>
          </a:xfrm>
          <a:prstGeom prst="rect">
            <a:avLst/>
          </a:prstGeom>
        </p:spPr>
      </p:pic>
      <p:pic>
        <p:nvPicPr>
          <p:cNvPr id="6" name="Picture 5" descr="Phase_Shift3D-eps-converted-to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483" y="3970735"/>
            <a:ext cx="3412069" cy="2750740"/>
          </a:xfrm>
          <a:prstGeom prst="rect">
            <a:avLst/>
          </a:prstGeom>
        </p:spPr>
      </p:pic>
      <p:pic>
        <p:nvPicPr>
          <p:cNvPr id="10" name="Picture 9" descr="010_a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82" y="4437962"/>
            <a:ext cx="2552701" cy="21703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86917" y="3970735"/>
            <a:ext cx="2057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Stable phase shift at transition</a:t>
            </a:r>
            <a:endParaRPr lang="en-US" sz="14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402917" y="4278512"/>
            <a:ext cx="402166" cy="7062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ircular Arrow 18"/>
          <p:cNvSpPr/>
          <p:nvPr/>
        </p:nvSpPr>
        <p:spPr>
          <a:xfrm>
            <a:off x="1703916" y="4349751"/>
            <a:ext cx="783167" cy="709084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800000"/>
              <a:gd name="adj5" fmla="val 2319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34783" y="4455583"/>
            <a:ext cx="24214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FF0000"/>
                </a:solidFill>
              </a:rPr>
              <a:t>Tc</a:t>
            </a:r>
            <a:r>
              <a:rPr lang="en-US" sz="1400" dirty="0" smtClean="0">
                <a:solidFill>
                  <a:srgbClr val="FF0000"/>
                </a:solidFill>
              </a:rPr>
              <a:t> non-adiabatic time~2.2ms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|t|&gt;</a:t>
            </a:r>
            <a:r>
              <a:rPr lang="en-US" sz="1400" dirty="0" err="1" smtClean="0">
                <a:solidFill>
                  <a:srgbClr val="FF0000"/>
                </a:solidFill>
              </a:rPr>
              <a:t>Tc</a:t>
            </a:r>
            <a:r>
              <a:rPr lang="en-US" sz="1400" dirty="0" smtClean="0">
                <a:solidFill>
                  <a:srgbClr val="FF0000"/>
                </a:solidFill>
              </a:rPr>
              <a:t> adiabatic regime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|t|&lt;</a:t>
            </a:r>
            <a:r>
              <a:rPr lang="en-US" sz="1400" dirty="0" err="1" smtClean="0">
                <a:solidFill>
                  <a:srgbClr val="FF0000"/>
                </a:solidFill>
              </a:rPr>
              <a:t>Tc</a:t>
            </a:r>
            <a:r>
              <a:rPr lang="en-US" sz="1400" dirty="0" smtClean="0">
                <a:solidFill>
                  <a:srgbClr val="FF0000"/>
                </a:solidFill>
              </a:rPr>
              <a:t> non-adiabatic regime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34783" y="5631085"/>
            <a:ext cx="15663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Particle are turning round in the RF bucket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003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001MD3_2.4tr_312_1_1_2000_8_veryoptimised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049" y="1201806"/>
            <a:ext cx="6839471" cy="27515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58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Fast Vertical Instability Observation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91989" y="3963051"/>
            <a:ext cx="4710980" cy="2657002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en-US" sz="1400" dirty="0" smtClean="0"/>
              <a:t>Instrumentation: Wide band pickup, bandwidth 1GHz</a:t>
            </a:r>
          </a:p>
          <a:p>
            <a:pPr>
              <a:buFontTx/>
              <a:buChar char="-"/>
            </a:pPr>
            <a:r>
              <a:rPr lang="en-US" sz="1400" b="1" dirty="0" smtClean="0"/>
              <a:t>Travelling wave </a:t>
            </a:r>
            <a:r>
              <a:rPr lang="en-US" sz="1400" dirty="0" smtClean="0"/>
              <a:t>along the bunch with a frequency 700MHz.</a:t>
            </a:r>
          </a:p>
          <a:p>
            <a:pPr>
              <a:buFontTx/>
              <a:buChar char="-"/>
            </a:pPr>
            <a:r>
              <a:rPr lang="en-US" sz="1400" dirty="0" smtClean="0"/>
              <a:t>Oscillation close to peak density</a:t>
            </a:r>
            <a:r>
              <a:rPr lang="en-US" sz="1400" b="1" dirty="0" smtClean="0"/>
              <a:t>, short range wake field.</a:t>
            </a:r>
          </a:p>
          <a:p>
            <a:pPr>
              <a:buFontTx/>
              <a:buChar char="-"/>
            </a:pPr>
            <a:r>
              <a:rPr lang="en-US" sz="1400" dirty="0" smtClean="0"/>
              <a:t>Strong losses in few 100 turns, less than a synchrotron period.</a:t>
            </a:r>
          </a:p>
          <a:p>
            <a:pPr marL="0" indent="0">
              <a:buNone/>
            </a:pPr>
            <a:endParaRPr lang="en-US" sz="900" dirty="0" smtClean="0"/>
          </a:p>
          <a:p>
            <a:pPr marL="0" indent="0">
              <a:buNone/>
            </a:pPr>
            <a:r>
              <a:rPr lang="en-US" sz="1400" dirty="0" smtClean="0"/>
              <a:t>Instability behavior similar to Beam Breakup (Linac), Transverse Microwave (coasting beam), TMCI (bunched beam)</a:t>
            </a:r>
            <a:br>
              <a:rPr lang="en-US" sz="1400" dirty="0" smtClean="0"/>
            </a:br>
            <a:endParaRPr lang="en-US" sz="1400" dirty="0" smtClean="0"/>
          </a:p>
          <a:p>
            <a:pPr marL="0" indent="0">
              <a:buNone/>
            </a:pPr>
            <a:r>
              <a:rPr lang="en-US" sz="1400" b="1" u="sng" dirty="0" smtClean="0"/>
              <a:t>Favorable conditions to develop the instability:</a:t>
            </a:r>
          </a:p>
          <a:p>
            <a:r>
              <a:rPr lang="en-US" sz="1400" dirty="0" smtClean="0"/>
              <a:t>Slow synchrotron motion: no exchange of particles between head and tail stabilizing instabilities</a:t>
            </a:r>
          </a:p>
          <a:p>
            <a:r>
              <a:rPr lang="en-US" sz="1400" dirty="0" smtClean="0"/>
              <a:t>No chromaticity: no tune spread.</a:t>
            </a:r>
          </a:p>
          <a:p>
            <a:r>
              <a:rPr lang="en-US" sz="1400" dirty="0"/>
              <a:t>L</a:t>
            </a:r>
            <a:r>
              <a:rPr lang="en-US" sz="1400" dirty="0" smtClean="0"/>
              <a:t>ose of longitudinal and transverse Landau damping</a:t>
            </a:r>
            <a:endParaRPr lang="en-US" sz="1400" dirty="0"/>
          </a:p>
        </p:txBody>
      </p:sp>
      <p:pic>
        <p:nvPicPr>
          <p:cNvPr id="9" name="Picture 8" descr="WCM_Fig_c-eps-converted-to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667" y="971752"/>
            <a:ext cx="4018250" cy="302265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341957" y="4143224"/>
            <a:ext cx="107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Loss of particles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062101" y="4472456"/>
            <a:ext cx="1279856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699166" y="3035875"/>
            <a:ext cx="0" cy="119053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062101" y="3962660"/>
            <a:ext cx="19843" cy="2228590"/>
          </a:xfrm>
          <a:prstGeom prst="line">
            <a:avLst/>
          </a:prstGeom>
          <a:ln w="9525">
            <a:solidFill>
              <a:schemeClr val="accent2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60702" y="6377516"/>
            <a:ext cx="2895600" cy="365125"/>
          </a:xfrm>
        </p:spPr>
        <p:txBody>
          <a:bodyPr/>
          <a:lstStyle/>
          <a:p>
            <a:r>
              <a:rPr lang="en-US" dirty="0" smtClean="0"/>
              <a:t>Aumon Sandra -PhD Defense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5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6200" y="1295817"/>
            <a:ext cx="24161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Vert. Delta signal</a:t>
            </a:r>
          </a:p>
          <a:p>
            <a:r>
              <a:rPr lang="en-US" sz="1400" dirty="0" smtClean="0">
                <a:solidFill>
                  <a:srgbClr val="FF0066"/>
                </a:solidFill>
              </a:rPr>
              <a:t>Hor. Delta signal</a:t>
            </a:r>
          </a:p>
          <a:p>
            <a:r>
              <a:rPr lang="en-US" sz="1400" dirty="0" smtClean="0">
                <a:solidFill>
                  <a:srgbClr val="92D050"/>
                </a:solidFill>
              </a:rPr>
              <a:t>Longitudinal signal</a:t>
            </a:r>
            <a:endParaRPr lang="en-US" sz="1400" dirty="0">
              <a:solidFill>
                <a:srgbClr val="92D05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75168" y="3814561"/>
            <a:ext cx="444500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6917" y="3405207"/>
            <a:ext cx="7090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20ns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85750" y="2639811"/>
            <a:ext cx="0" cy="11747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085" y="2639811"/>
            <a:ext cx="497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A.U.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26" name="Picture 25" descr="Intensity_Bfield_2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620" y="3761647"/>
            <a:ext cx="3634048" cy="276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674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14714"/>
          </a:xfrm>
        </p:spPr>
        <p:txBody>
          <a:bodyPr>
            <a:noAutofit/>
          </a:bodyPr>
          <a:lstStyle/>
          <a:p>
            <a:r>
              <a:rPr lang="en-US" sz="1600" b="1" dirty="0" smtClean="0"/>
              <a:t>Characterize the mechanisms of the instability </a:t>
            </a:r>
            <a:r>
              <a:rPr lang="en-US" sz="1600" dirty="0" smtClean="0"/>
              <a:t>by varying chromaticity, intensity, longitudinal emittance (ε</a:t>
            </a:r>
            <a:r>
              <a:rPr lang="en-US" sz="1600" baseline="-25000" dirty="0" smtClean="0"/>
              <a:t>l</a:t>
            </a:r>
            <a:r>
              <a:rPr lang="en-US" sz="1600" dirty="0" smtClean="0"/>
              <a:t>) etc.</a:t>
            </a:r>
          </a:p>
          <a:p>
            <a:r>
              <a:rPr lang="en-US" sz="1600" dirty="0" smtClean="0">
                <a:solidFill>
                  <a:schemeClr val="accent3"/>
                </a:solidFill>
              </a:rPr>
              <a:t>Study behavior of instability versus intensity to compute rise time</a:t>
            </a:r>
          </a:p>
          <a:p>
            <a:r>
              <a:rPr lang="en-US" sz="1600" dirty="0" smtClean="0">
                <a:solidFill>
                  <a:schemeClr val="accent3"/>
                </a:solidFill>
              </a:rPr>
              <a:t>Measurement of intensity threshold</a:t>
            </a:r>
          </a:p>
          <a:p>
            <a:r>
              <a:rPr lang="en-US" sz="1600" dirty="0">
                <a:solidFill>
                  <a:srgbClr val="9BBB59"/>
                </a:solidFill>
              </a:rPr>
              <a:t>M</a:t>
            </a:r>
            <a:r>
              <a:rPr lang="en-US" sz="1600" dirty="0" smtClean="0">
                <a:solidFill>
                  <a:srgbClr val="9BBB59"/>
                </a:solidFill>
              </a:rPr>
              <a:t>omentum compaction factor threshold (η</a:t>
            </a:r>
            <a:r>
              <a:rPr lang="en-US" sz="1600" baseline="-25000" dirty="0" smtClean="0">
                <a:solidFill>
                  <a:srgbClr val="9BBB59"/>
                </a:solidFill>
              </a:rPr>
              <a:t>th</a:t>
            </a:r>
            <a:r>
              <a:rPr lang="en-US" sz="1600" dirty="0" smtClean="0">
                <a:solidFill>
                  <a:srgbClr val="9BBB59"/>
                </a:solidFill>
              </a:rPr>
              <a:t>) </a:t>
            </a:r>
            <a:r>
              <a:rPr lang="en-US" sz="1600" dirty="0" smtClean="0"/>
              <a:t>to identify the longitudinal regime: </a:t>
            </a:r>
            <a:r>
              <a:rPr lang="en-US" sz="1600" b="1" dirty="0" smtClean="0"/>
              <a:t>adiabatic/non-adiabatic </a:t>
            </a:r>
            <a:r>
              <a:rPr lang="en-US" sz="1600" dirty="0" smtClean="0"/>
              <a:t>and define η</a:t>
            </a:r>
            <a:r>
              <a:rPr lang="en-US" sz="1600" baseline="-25000" dirty="0" smtClean="0"/>
              <a:t>th</a:t>
            </a:r>
            <a:r>
              <a:rPr lang="en-US" sz="1600" dirty="0" smtClean="0"/>
              <a:t> as done for the longitudinal microwave instability </a:t>
            </a:r>
            <a:r>
              <a:rPr lang="en-US" sz="1600" baseline="30000" dirty="0" smtClean="0"/>
              <a:t>(1)</a:t>
            </a:r>
          </a:p>
          <a:p>
            <a:r>
              <a:rPr lang="en-US" sz="1600" dirty="0"/>
              <a:t>First mechanism is the </a:t>
            </a:r>
            <a:r>
              <a:rPr lang="en-US" sz="1600" b="1" dirty="0"/>
              <a:t>beam interaction with transverse impedance</a:t>
            </a:r>
            <a:r>
              <a:rPr lang="en-US" sz="1600" dirty="0"/>
              <a:t>, for the PS, unknown, here assumed to be (BB) </a:t>
            </a:r>
            <a:r>
              <a:rPr lang="en-US" sz="1600" b="1" dirty="0"/>
              <a:t>broad-band </a:t>
            </a:r>
            <a:r>
              <a:rPr lang="en-US" sz="1600" dirty="0"/>
              <a:t>(resonator)</a:t>
            </a:r>
            <a:r>
              <a:rPr lang="en-US" sz="1600" dirty="0" smtClean="0"/>
              <a:t>.</a:t>
            </a:r>
            <a:endParaRPr lang="en-US" sz="1600" baseline="30000" dirty="0" smtClean="0"/>
          </a:p>
          <a:p>
            <a:r>
              <a:rPr lang="en-US" sz="1600" dirty="0" smtClean="0"/>
              <a:t>Find an </a:t>
            </a:r>
            <a:r>
              <a:rPr lang="en-US" sz="1600" b="1" dirty="0" smtClean="0"/>
              <a:t>effective transverse impedance model </a:t>
            </a:r>
            <a:r>
              <a:rPr lang="en-US" sz="1600" dirty="0" smtClean="0"/>
              <a:t>with the support of macro-particle simulations.</a:t>
            </a:r>
          </a:p>
          <a:p>
            <a:r>
              <a:rPr lang="en-US" sz="1600" dirty="0" smtClean="0"/>
              <a:t>Identify </a:t>
            </a:r>
            <a:r>
              <a:rPr lang="en-US" sz="1600" b="1" dirty="0"/>
              <a:t>mechanisms </a:t>
            </a:r>
            <a:r>
              <a:rPr lang="en-US" sz="1600" dirty="0" smtClean="0"/>
              <a:t>able to damp the instability: chromaticity, longitudinal emittance, use of the gamma jump</a:t>
            </a:r>
          </a:p>
        </p:txBody>
      </p:sp>
      <p:sp>
        <p:nvSpPr>
          <p:cNvPr id="4" name="Right Brace 3"/>
          <p:cNvSpPr/>
          <p:nvPr/>
        </p:nvSpPr>
        <p:spPr>
          <a:xfrm>
            <a:off x="6486527" y="2143302"/>
            <a:ext cx="158746" cy="56550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24741" y="2202942"/>
            <a:ext cx="16325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Defines BB model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49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Conditions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3208632"/>
              </p:ext>
            </p:extLst>
          </p:nvPr>
        </p:nvGraphicFramePr>
        <p:xfrm>
          <a:off x="457200" y="1435498"/>
          <a:ext cx="4284133" cy="4903807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051050"/>
                <a:gridCol w="2233083"/>
              </a:tblGrid>
              <a:tr h="201167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Beam parameters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0116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Transition Energy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 6.1 GeV</a:t>
                      </a:r>
                      <a:endParaRPr lang="en-US" sz="1400" dirty="0"/>
                    </a:p>
                  </a:txBody>
                  <a:tcPr/>
                </a:tc>
              </a:tr>
              <a:tr h="3380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Number</a:t>
                      </a:r>
                      <a:r>
                        <a:rPr lang="en-US" sz="1400" baseline="0" dirty="0" smtClean="0"/>
                        <a:t> of bunches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</a:tr>
              <a:tr h="20116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Harmonic</a:t>
                      </a:r>
                      <a:endParaRPr lang="en-US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h=8</a:t>
                      </a:r>
                      <a:endParaRPr lang="en-US" sz="1400" dirty="0"/>
                    </a:p>
                  </a:txBody>
                  <a:tcPr/>
                </a:tc>
              </a:tr>
              <a:tr h="338086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Transverse tunes (Qx-Qy)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~ 6.22-6.28 (Set by PFWs)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755722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Vertical Chromaticity</a:t>
                      </a:r>
                      <a:r>
                        <a:rPr lang="en-US" sz="1400" i="0" baseline="0" dirty="0" smtClean="0"/>
                        <a:t> (2 different sets) around transition ξ</a:t>
                      </a:r>
                      <a:r>
                        <a:rPr lang="en-US" sz="1400" i="0" baseline="-25000" dirty="0" smtClean="0"/>
                        <a:t>y</a:t>
                      </a:r>
                      <a:endParaRPr lang="en-US" sz="1400" i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 and ~ -0.1 (Set by PFWs)</a:t>
                      </a:r>
                      <a:endParaRPr lang="en-US" sz="1400" dirty="0"/>
                    </a:p>
                  </a:txBody>
                  <a:tcPr/>
                </a:tc>
              </a:tr>
              <a:tr h="338086">
                <a:tc>
                  <a:txBody>
                    <a:bodyPr/>
                    <a:lstStyle/>
                    <a:p>
                      <a:r>
                        <a:rPr lang="en-US" sz="1400" i="0" baseline="0" dirty="0" smtClean="0"/>
                        <a:t>RF cavity voltage around transition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145 kV</a:t>
                      </a:r>
                      <a:endParaRPr lang="en-US" sz="1400" dirty="0"/>
                    </a:p>
                  </a:txBody>
                  <a:tcPr/>
                </a:tc>
              </a:tr>
              <a:tr h="338086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Full bunch length </a:t>
                      </a:r>
                      <a:r>
                        <a:rPr lang="en-US" sz="1400" i="0" baseline="0" dirty="0" smtClean="0"/>
                        <a:t>around transition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20-30 ns</a:t>
                      </a:r>
                      <a:endParaRPr lang="en-US" sz="1400" dirty="0"/>
                    </a:p>
                  </a:txBody>
                  <a:tcPr/>
                </a:tc>
              </a:tr>
              <a:tr h="477298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Longitudinal emittance (ε</a:t>
                      </a:r>
                      <a:r>
                        <a:rPr lang="en-US" sz="1400" i="0" baseline="-25000" dirty="0" smtClean="0"/>
                        <a:t>l</a:t>
                      </a:r>
                      <a:r>
                        <a:rPr lang="en-US" sz="1400" i="0" dirty="0" smtClean="0"/>
                        <a:t>) at 2σ</a:t>
                      </a:r>
                      <a:r>
                        <a:rPr lang="en-US" sz="1400" i="0" baseline="30000" dirty="0" smtClean="0"/>
                        <a:t>(1)</a:t>
                      </a:r>
                      <a:endParaRPr lang="en-US" sz="1400" i="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1.3 -2.5</a:t>
                      </a:r>
                      <a:r>
                        <a:rPr lang="en-US" sz="1400" baseline="0" dirty="0" smtClean="0"/>
                        <a:t> eVs</a:t>
                      </a:r>
                      <a:endParaRPr lang="en-US" sz="1400" dirty="0"/>
                    </a:p>
                  </a:txBody>
                  <a:tcPr/>
                </a:tc>
              </a:tr>
              <a:tr h="201167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Beam intensity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50e10</a:t>
                      </a:r>
                      <a:r>
                        <a:rPr lang="en-US" sz="1400" baseline="0" dirty="0" smtClean="0"/>
                        <a:t> to 160e10 protons</a:t>
                      </a:r>
                      <a:endParaRPr lang="en-US" sz="1400" dirty="0"/>
                    </a:p>
                  </a:txBody>
                  <a:tcPr/>
                </a:tc>
              </a:tr>
              <a:tr h="201167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Transverse Emittance (ε</a:t>
                      </a:r>
                      <a:r>
                        <a:rPr lang="en-US" sz="1400" i="0" baseline="30000" dirty="0" smtClean="0"/>
                        <a:t>x,y</a:t>
                      </a:r>
                      <a:r>
                        <a:rPr lang="en-US" sz="1400" i="0" baseline="-25000" dirty="0" smtClean="0"/>
                        <a:t>norm</a:t>
                      </a:r>
                      <a:r>
                        <a:rPr lang="en-US" sz="1400" i="0" dirty="0" smtClean="0"/>
                        <a:t> 1σ)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1.17 to 2.33 mm.mrad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363985"/>
            <a:ext cx="4647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 smtClean="0"/>
              <a:t>(1) </a:t>
            </a:r>
            <a:r>
              <a:rPr lang="en-US" sz="1200" dirty="0" smtClean="0"/>
              <a:t>Measured at the beginning of the acceleration</a:t>
            </a:r>
            <a:endParaRPr lang="en-US" sz="1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Aumon Sandra -PhD Defense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 descr="010_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286" y="1520162"/>
            <a:ext cx="4070829" cy="34610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78500" y="4991809"/>
            <a:ext cx="31136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Reconstruction of the longitudinal phase space for </a:t>
            </a:r>
            <a:r>
              <a:rPr lang="en-US" sz="1400" b="1" dirty="0" smtClean="0"/>
              <a:t>longitudinal emittance measurements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873750" y="1619250"/>
            <a:ext cx="1957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Accelerating bucket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847411" y="4669563"/>
            <a:ext cx="1068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δz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78318" y="2692708"/>
            <a:ext cx="1068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δE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52156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Rise time</a:t>
            </a:r>
            <a:endParaRPr lang="en-US" dirty="0"/>
          </a:p>
        </p:txBody>
      </p:sp>
      <p:pic>
        <p:nvPicPr>
          <p:cNvPr id="6" name="Content Placeholder 5" descr="Rise-time19eVsBar.pdf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39" b="-3395"/>
          <a:stretch/>
        </p:blipFill>
        <p:spPr>
          <a:xfrm>
            <a:off x="457200" y="1517946"/>
            <a:ext cx="4038600" cy="2688634"/>
          </a:xfrm>
        </p:spPr>
      </p:pic>
      <p:cxnSp>
        <p:nvCxnSpPr>
          <p:cNvPr id="9" name="Straight Connector 8"/>
          <p:cNvCxnSpPr/>
          <p:nvPr/>
        </p:nvCxnSpPr>
        <p:spPr>
          <a:xfrm>
            <a:off x="992161" y="1686597"/>
            <a:ext cx="0" cy="2033674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992162" y="1705091"/>
            <a:ext cx="437877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400" y="1334544"/>
            <a:ext cx="1199708" cy="293016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>
            <a:off x="2934049" y="2492622"/>
            <a:ext cx="0" cy="7631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465108" y="2184845"/>
            <a:ext cx="1666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linear/saturated</a:t>
            </a:r>
            <a:endParaRPr lang="en-US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685410" y="3362715"/>
            <a:ext cx="309304" cy="1523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16316" y="3310180"/>
            <a:ext cx="97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</a:t>
            </a:r>
            <a:r>
              <a:rPr lang="en-US" sz="1400" dirty="0" smtClean="0"/>
              <a:t>on-linear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457200" y="4505689"/>
            <a:ext cx="79633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Rise time measurements performed for different longitudinal emittance and for 2 different sets in vertical chromaticity.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Closer the beam is from transition energy, </a:t>
            </a:r>
            <a:r>
              <a:rPr lang="en-US" sz="1400" b="1" dirty="0" smtClean="0"/>
              <a:t>less reliable is the measurement of the chromaticity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Weak reproducibility of the machine in terms of longitudinal emittance (20%)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Surprisingly, </a:t>
            </a:r>
            <a:r>
              <a:rPr lang="en-US" sz="1400" dirty="0"/>
              <a:t>r</a:t>
            </a:r>
            <a:r>
              <a:rPr lang="en-US" sz="1400" dirty="0" smtClean="0"/>
              <a:t>ise time faster in linear part for the case with chromaticity.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723680"/>
            <a:ext cx="2274867" cy="334008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 flipH="1">
            <a:off x="1791116" y="1705092"/>
            <a:ext cx="437877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Chromaticity_ToFCloneV1_V0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603" y="1655334"/>
            <a:ext cx="3860106" cy="2446683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6923067" y="1655334"/>
            <a:ext cx="1200033" cy="518320"/>
          </a:xfrm>
          <a:prstGeom prst="ellipse">
            <a:avLst/>
          </a:prstGeom>
          <a:solidFill>
            <a:srgbClr val="FF0000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115297" y="1707791"/>
            <a:ext cx="1437903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/>
              <a:t>Chromaticity measurements </a:t>
            </a:r>
            <a:r>
              <a:rPr lang="en-US" sz="1400" b="1" u="sng" dirty="0" smtClean="0"/>
              <a:t>not reliable </a:t>
            </a:r>
            <a:r>
              <a:rPr lang="en-US" sz="1400" dirty="0" smtClean="0"/>
              <a:t>around transition</a:t>
            </a:r>
            <a:endParaRPr lang="en-US" sz="1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8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82799" y="4102017"/>
            <a:ext cx="3880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Tc: non-adiabatic time 2.2ms in the PS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04608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 in Intensity </a:t>
            </a:r>
            <a:endParaRPr lang="en-US" dirty="0"/>
          </a:p>
        </p:txBody>
      </p:sp>
      <p:pic>
        <p:nvPicPr>
          <p:cNvPr id="6" name="Content Placeholder 5" descr="Ith.pdf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323" b="-40323"/>
          <a:stretch>
            <a:fillRect/>
          </a:stretch>
        </p:blipFill>
        <p:spPr>
          <a:xfrm>
            <a:off x="552881" y="443421"/>
            <a:ext cx="4038600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09707"/>
            <a:ext cx="4038600" cy="2130072"/>
          </a:xfrm>
        </p:spPr>
        <p:txBody>
          <a:bodyPr>
            <a:normAutofit/>
          </a:bodyPr>
          <a:lstStyle/>
          <a:p>
            <a:r>
              <a:rPr lang="en-US" sz="1400" dirty="0" smtClean="0"/>
              <a:t>Instability with threshold in intensity</a:t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sz="1400" dirty="0" smtClean="0"/>
              <a:t>I</a:t>
            </a:r>
            <a:r>
              <a:rPr lang="en-US" sz="1400" baseline="-25000" dirty="0" smtClean="0"/>
              <a:t>th </a:t>
            </a:r>
            <a:r>
              <a:rPr lang="en-US" sz="1400" dirty="0" smtClean="0"/>
              <a:t>increases linearly with the longitudinal emittance (here peak density), predicted by the coasting beam theory by E. Metral for zero chromaticity</a:t>
            </a:r>
            <a:endParaRPr lang="en-US" sz="1400" baseline="30000" dirty="0" smtClean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506" y="760057"/>
            <a:ext cx="533400" cy="3937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198" y="2884188"/>
            <a:ext cx="2782003" cy="5684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48200" y="3397488"/>
            <a:ext cx="3830105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/>
              <a:t>Chromaticity (or the working point) increases the instability </a:t>
            </a:r>
            <a:r>
              <a:rPr lang="en-US" sz="1400" dirty="0" smtClean="0"/>
              <a:t>threshold: changing chromaticity in the PS means </a:t>
            </a:r>
            <a:r>
              <a:rPr lang="en-US" sz="1400" dirty="0"/>
              <a:t>a change of tune and non linear </a:t>
            </a:r>
            <a:r>
              <a:rPr lang="en-US" sz="1400" dirty="0" smtClean="0"/>
              <a:t>chromaticity</a:t>
            </a:r>
            <a:br>
              <a:rPr lang="en-US" sz="1400" dirty="0" smtClean="0"/>
            </a:b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Non-linear chromaticity components in measurements are nevertheless </a:t>
            </a:r>
            <a:r>
              <a:rPr lang="en-US" sz="1400" dirty="0" smtClean="0"/>
              <a:t>small</a:t>
            </a:r>
            <a:r>
              <a:rPr lang="en-US" sz="1400" dirty="0"/>
              <a:t> 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Rise time are faster than synchrotron period</a:t>
            </a:r>
            <a:br>
              <a:rPr lang="en-US" sz="1400" dirty="0" smtClean="0"/>
            </a:br>
            <a:r>
              <a:rPr lang="en-US" sz="1400" b="1" dirty="0" smtClean="0"/>
              <a:t> (no </a:t>
            </a:r>
            <a:r>
              <a:rPr lang="en-US" sz="1400" b="1" dirty="0" err="1" smtClean="0"/>
              <a:t>headtail</a:t>
            </a:r>
            <a:r>
              <a:rPr lang="en-US" sz="1400" b="1" dirty="0" smtClean="0"/>
              <a:t> instability)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According to the coasting theory (microwave-TMCI), a beam crossing transition is always unstable, because </a:t>
            </a:r>
            <a:r>
              <a:rPr lang="en-US" sz="1400" dirty="0" err="1" smtClean="0"/>
              <a:t>η</a:t>
            </a:r>
            <a:r>
              <a:rPr lang="en-US" sz="1400" dirty="0" smtClean="0">
                <a:sym typeface="Wingdings"/>
              </a:rPr>
              <a:t> 0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10" name="Oval 9"/>
          <p:cNvSpPr/>
          <p:nvPr/>
        </p:nvSpPr>
        <p:spPr>
          <a:xfrm>
            <a:off x="6130168" y="2875555"/>
            <a:ext cx="566916" cy="370027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Rise_Time_Ith_TsBothxi-eps-converted-to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949226"/>
            <a:ext cx="3942208" cy="250768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10044" y="4029806"/>
            <a:ext cx="137445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Curves constant</a:t>
            </a:r>
          </a:p>
          <a:p>
            <a:r>
              <a:rPr lang="en-US" sz="1200" dirty="0">
                <a:solidFill>
                  <a:srgbClr val="FF0000"/>
                </a:solidFill>
              </a:rPr>
              <a:t>o</a:t>
            </a:r>
            <a:r>
              <a:rPr lang="en-US" sz="1200" dirty="0" smtClean="0">
                <a:solidFill>
                  <a:srgbClr val="FF0000"/>
                </a:solidFill>
              </a:rPr>
              <a:t>nce normalized by the longitudinal emittance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0018" y="6259810"/>
            <a:ext cx="1578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Minimum due to synchrotron period </a:t>
            </a:r>
            <a:r>
              <a:rPr lang="en-US" sz="1200" dirty="0" err="1" smtClean="0"/>
              <a:t>Ts</a:t>
            </a:r>
            <a:endParaRPr lang="en-US" sz="1200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248107" y="5929418"/>
            <a:ext cx="570016" cy="241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Aumon Sandra -PhD Defense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9719-4406-604C-9472-429CEEC6923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303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9636</TotalTime>
  <Words>2356</Words>
  <Application>Microsoft Macintosh PowerPoint</Application>
  <PresentationFormat>On-screen Show (4:3)</PresentationFormat>
  <Paragraphs>430</Paragraphs>
  <Slides>36</Slides>
  <Notes>15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High Intensity Beams Issues in the CERN Proton Synchrotron</vt:lpstr>
      <vt:lpstr>Contents</vt:lpstr>
      <vt:lpstr>Context-Introduction</vt:lpstr>
      <vt:lpstr>Transition Energy</vt:lpstr>
      <vt:lpstr>Fast Vertical Instability Observation</vt:lpstr>
      <vt:lpstr>Goals of Measurements</vt:lpstr>
      <vt:lpstr>Beam Conditions</vt:lpstr>
      <vt:lpstr>Rise time</vt:lpstr>
      <vt:lpstr>Threshold in Intensity </vt:lpstr>
      <vt:lpstr>Eta threshold</vt:lpstr>
      <vt:lpstr>Threshold in Intensity with gamma jump</vt:lpstr>
      <vt:lpstr>Conclusions of Experiments</vt:lpstr>
      <vt:lpstr>Macro-particle Simulations (HEADTAIL)</vt:lpstr>
      <vt:lpstr>Simulation with HEADTAIL</vt:lpstr>
      <vt:lpstr>Simulated Rise time</vt:lpstr>
      <vt:lpstr>Dynamics with chromaticity</vt:lpstr>
      <vt:lpstr>Threshold in Eta</vt:lpstr>
      <vt:lpstr>Conclusions</vt:lpstr>
      <vt:lpstr>Studies of losses at Injection</vt:lpstr>
      <vt:lpstr>Single Turn Injection System</vt:lpstr>
      <vt:lpstr>Loss Experiments</vt:lpstr>
      <vt:lpstr>Septum losses</vt:lpstr>
      <vt:lpstr>Turn by Turn losses</vt:lpstr>
      <vt:lpstr>Fluka Simulations</vt:lpstr>
      <vt:lpstr>Coherent tune shift measurements</vt:lpstr>
      <vt:lpstr>Coherent tune shift at injection</vt:lpstr>
      <vt:lpstr>Beam parameters at LHC extraction energy</vt:lpstr>
      <vt:lpstr>Effective Impedance</vt:lpstr>
      <vt:lpstr>Space Charge Tune Shift Estimation</vt:lpstr>
      <vt:lpstr>Conclusions Injection Studies</vt:lpstr>
      <vt:lpstr>Appendix 1</vt:lpstr>
      <vt:lpstr>Appendix 2: Beam Conditions</vt:lpstr>
      <vt:lpstr>Appendix 2: Beam Conditions</vt:lpstr>
      <vt:lpstr>Growth Rate</vt:lpstr>
      <vt:lpstr>Adaptation of the code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Intensity Beams Issues in the CERN Proton Synchrotron</dc:title>
  <dc:creator>Sandra Aumon</dc:creator>
  <cp:lastModifiedBy>Sandra Aumon</cp:lastModifiedBy>
  <cp:revision>424</cp:revision>
  <dcterms:created xsi:type="dcterms:W3CDTF">2012-04-16T13:04:42Z</dcterms:created>
  <dcterms:modified xsi:type="dcterms:W3CDTF">2012-05-08T14:10:54Z</dcterms:modified>
</cp:coreProperties>
</file>