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9.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12"/>
  </p:notesMasterIdLst>
  <p:sldIdLst>
    <p:sldId id="256" r:id="rId2"/>
    <p:sldId id="264" r:id="rId3"/>
    <p:sldId id="271" r:id="rId4"/>
    <p:sldId id="273" r:id="rId5"/>
    <p:sldId id="266" r:id="rId6"/>
    <p:sldId id="267" r:id="rId7"/>
    <p:sldId id="270" r:id="rId8"/>
    <p:sldId id="269" r:id="rId9"/>
    <p:sldId id="272" r:id="rId10"/>
    <p:sldId id="25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vertBarState="maximized">
    <p:restoredLeft sz="15620"/>
    <p:restoredTop sz="74891" autoAdjust="0"/>
  </p:normalViewPr>
  <p:slideViewPr>
    <p:cSldViewPr>
      <p:cViewPr varScale="1">
        <p:scale>
          <a:sx n="88" d="100"/>
          <a:sy n="88" d="100"/>
        </p:scale>
        <p:origin x="-112" y="-320"/>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102" d="100"/>
          <a:sy n="102" d="100"/>
        </p:scale>
        <p:origin x="-185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475F39-8842-4AC4-A631-4930F1228739}" type="datetimeFigureOut">
              <a:rPr lang="en-US" smtClean="0"/>
              <a:pPr/>
              <a:t>3/7/10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CD5668-331B-4128-8771-2359F50EC2A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Presentation</a:t>
            </a:r>
            <a:r>
              <a:rPr lang="en-US" baseline="0" dirty="0" smtClean="0"/>
              <a:t> of SEAM</a:t>
            </a:r>
            <a:r>
              <a:rPr lang="en-US" dirty="0" smtClean="0"/>
              <a:t> by Prof. Alain Wegmann.</a:t>
            </a:r>
            <a:r>
              <a:rPr lang="en-US" baseline="0" dirty="0" smtClean="0"/>
              <a:t> SEAM is a family of methods to analyze and design business and IT co-evolution.</a:t>
            </a:r>
          </a:p>
          <a:p>
            <a:endParaRPr lang="en-US" baseline="0" dirty="0" smtClean="0"/>
          </a:p>
          <a:p>
            <a:r>
              <a:rPr lang="en-US" baseline="0" dirty="0" smtClean="0"/>
              <a:t>Alain Wegmann (</a:t>
            </a:r>
            <a:r>
              <a:rPr lang="en-US" u="sng" baseline="0" dirty="0" err="1" smtClean="0"/>
              <a:t>alain.wegmann@epfl,ch</a:t>
            </a:r>
            <a:r>
              <a:rPr lang="en-US" baseline="0" dirty="0" smtClean="0"/>
              <a:t>) is professor at the “</a:t>
            </a:r>
            <a:r>
              <a:rPr lang="en-US" baseline="0" dirty="0" err="1" smtClean="0"/>
              <a:t>Ecole</a:t>
            </a:r>
            <a:r>
              <a:rPr lang="en-US" baseline="0" dirty="0" smtClean="0"/>
              <a:t> </a:t>
            </a:r>
            <a:r>
              <a:rPr lang="en-US" baseline="0" dirty="0" err="1" smtClean="0"/>
              <a:t>Polytechnique</a:t>
            </a:r>
            <a:r>
              <a:rPr lang="en-US" baseline="0" dirty="0" smtClean="0"/>
              <a:t> </a:t>
            </a:r>
            <a:r>
              <a:rPr lang="en-US" baseline="0" dirty="0" err="1" smtClean="0"/>
              <a:t>Fédérale</a:t>
            </a:r>
            <a:r>
              <a:rPr lang="en-US" baseline="0" dirty="0" smtClean="0"/>
              <a:t> de Lausanne” (</a:t>
            </a:r>
            <a:r>
              <a:rPr lang="en-US" u="sng" baseline="0" dirty="0" smtClean="0"/>
              <a:t>http:///</a:t>
            </a:r>
            <a:r>
              <a:rPr lang="en-US" u="sng" baseline="0" dirty="0" err="1" smtClean="0"/>
              <a:t>www.epfl.ch</a:t>
            </a:r>
            <a:r>
              <a:rPr lang="en-US" baseline="0" dirty="0" smtClean="0"/>
              <a:t>). He worked 14 years in the industry in engineering (Switzerland, Taiwan, US), manufacturing (Taiwan) and industrial marketing (US). Since 1997, he and the members of his research group develop methods for business and IT co-evolution (or alignment) </a:t>
            </a:r>
            <a:r>
              <a:rPr lang="en-US" u="sng" baseline="0" dirty="0" smtClean="0"/>
              <a:t>(http://</a:t>
            </a:r>
            <a:r>
              <a:rPr lang="en-US" u="sng" baseline="0" dirty="0" err="1" smtClean="0"/>
              <a:t>lams.epfl.ch</a:t>
            </a:r>
            <a:r>
              <a:rPr lang="en-US" baseline="0" dirty="0" smtClean="0"/>
              <a:t>). These methods are now used in teaching and consulting. </a:t>
            </a:r>
          </a:p>
          <a:p>
            <a:endParaRPr lang="en-US"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r>
              <a:rPr lang="en-US" sz="800" dirty="0" smtClean="0"/>
              <a:t>AW 20100307, SEAM </a:t>
            </a:r>
            <a:r>
              <a:rPr lang="en-US" sz="800" smtClean="0"/>
              <a:t>is © EPFL 2000 - 2010</a:t>
            </a:r>
            <a:endParaRPr lang="en-US" sz="800" dirty="0"/>
          </a:p>
        </p:txBody>
      </p:sp>
      <p:sp>
        <p:nvSpPr>
          <p:cNvPr id="4" name="Slide Number Placeholder 3"/>
          <p:cNvSpPr>
            <a:spLocks noGrp="1"/>
          </p:cNvSpPr>
          <p:nvPr>
            <p:ph type="sldNum" sz="quarter" idx="10"/>
          </p:nvPr>
        </p:nvSpPr>
        <p:spPr/>
        <p:txBody>
          <a:bodyPr/>
          <a:lstStyle/>
          <a:p>
            <a:fld id="{A0CD5668-331B-4128-8771-2359F50EC2A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0CD5668-331B-4128-8771-2359F50EC2A8}"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SEAM stands for “Systemic</a:t>
            </a:r>
            <a:r>
              <a:rPr lang="en-US" baseline="0" dirty="0" smtClean="0"/>
              <a:t> Enterprise Architecture Methodology”. </a:t>
            </a:r>
          </a:p>
          <a:p>
            <a:endParaRPr lang="en-US" baseline="0" dirty="0" smtClean="0"/>
          </a:p>
          <a:p>
            <a:r>
              <a:rPr lang="en-US" baseline="0" dirty="0" smtClean="0"/>
              <a:t>However, we prefer to interpret SEAM as the joining between two pieces of cloth. We believe this reflects well the dynamic nature of business and IT co-evolution. Business drives IT and IT drives business. SEAM is a communication tool used in workshop that includes business and IT people. Together, they can shape this co-evolution.  </a:t>
            </a:r>
          </a:p>
          <a:p>
            <a:endParaRPr lang="en-US" baseline="0" dirty="0" smtClean="0"/>
          </a:p>
          <a:p>
            <a:r>
              <a:rPr lang="en-US" baseline="0" dirty="0" smtClean="0"/>
              <a:t>We illustrate SEAM with an interactive example shown in the video associated to this presentation. In this (</a:t>
            </a:r>
            <a:r>
              <a:rPr lang="en-US" b="1" u="none" baseline="0" dirty="0" smtClean="0"/>
              <a:t>fictitious</a:t>
            </a:r>
            <a:r>
              <a:rPr lang="en-US" baseline="0" dirty="0" smtClean="0"/>
              <a:t>) example, we model Amazon selling new books (as-is) and what should change to sell new and used books (to-be).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3/7/10 10:27</a:t>
            </a:fld>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a:t>
            </a:r>
            <a:r>
              <a:rPr lang="en-US" baseline="0" dirty="0" smtClean="0"/>
              <a:t> we make a model as-is. This model is over-simplified to fit in the 2min time slot. In a real workshop, we would develop such model in an hour or so. </a:t>
            </a:r>
          </a:p>
          <a:p>
            <a:endParaRPr lang="en-US" baseline="0" dirty="0" smtClean="0"/>
          </a:p>
          <a:p>
            <a:r>
              <a:rPr lang="en-US" baseline="0" dirty="0" smtClean="0"/>
              <a:t>The model represents a hierarchy of systems:</a:t>
            </a:r>
          </a:p>
          <a:p>
            <a:pPr>
              <a:buFontTx/>
              <a:buChar char="-"/>
            </a:pPr>
            <a:r>
              <a:rPr lang="en-US" baseline="0" dirty="0" smtClean="0"/>
              <a:t> Amazon Value Network as  a whole (or black box) that provides the service “Sell” to the Customer. This model is useful to understand the overall customer experience. </a:t>
            </a:r>
          </a:p>
          <a:p>
            <a:pPr>
              <a:buFontTx/>
              <a:buChar char="-"/>
            </a:pPr>
            <a:r>
              <a:rPr lang="en-US" baseline="0" dirty="0" smtClean="0"/>
              <a:t> Amazon Value Network as a composite (white box) that makes explicit the intercompany process and which companies work together to provide this service. We can then understand the service offered by Amazon Company as a whole (black box) to its partner companies. </a:t>
            </a:r>
          </a:p>
          <a:p>
            <a:pPr>
              <a:buFontTx/>
              <a:buChar char="-"/>
            </a:pPr>
            <a:r>
              <a:rPr lang="en-US" baseline="0" dirty="0" smtClean="0"/>
              <a:t> Amazon Company as  composite  (white box) that makes explicit the business process and which employee work together to provide the service offered by the company. We also represent the service offered by the IT Department as a whole (black box).</a:t>
            </a:r>
          </a:p>
          <a:p>
            <a:pPr>
              <a:buFontTx/>
              <a:buChar char="-"/>
            </a:pPr>
            <a:r>
              <a:rPr lang="en-US" baseline="0" dirty="0" smtClean="0"/>
              <a:t> IT Department as a composite (white box) that makes explicit the IT processes. We can also represent the IT applications and the IT infrastructure as a whole (black box). </a:t>
            </a:r>
          </a:p>
          <a:p>
            <a:pPr>
              <a:buFontTx/>
              <a:buChar char="-"/>
            </a:pPr>
            <a:r>
              <a:rPr lang="en-US" baseline="0" dirty="0" smtClean="0"/>
              <a:t> last, we represent the IT infrastructure as a composite (white box) and we can analyze which components are part of the infrastructure. </a:t>
            </a:r>
          </a:p>
          <a:p>
            <a:pPr>
              <a:buFontTx/>
              <a:buChar char="-"/>
            </a:pPr>
            <a:endParaRPr lang="en-US" baseline="0" dirty="0" smtClean="0"/>
          </a:p>
          <a:p>
            <a:pPr>
              <a:buFontTx/>
              <a:buNone/>
            </a:pPr>
            <a:r>
              <a:rPr lang="en-US" baseline="0" dirty="0" smtClean="0"/>
              <a:t>With such analysis, it is possible to represent a business view (upper levels) and an IT view (lower levels) for a project. This is very useful to get business and IT people to agree on the responsibilities of each group. </a:t>
            </a:r>
          </a:p>
          <a:p>
            <a:pPr>
              <a:buFontTx/>
              <a:buNone/>
            </a:pPr>
            <a:endParaRPr lang="en-US" dirty="0"/>
          </a:p>
        </p:txBody>
      </p:sp>
      <p:sp>
        <p:nvSpPr>
          <p:cNvPr id="4" name="Slide Number Placeholder 3"/>
          <p:cNvSpPr>
            <a:spLocks noGrp="1"/>
          </p:cNvSpPr>
          <p:nvPr>
            <p:ph type="sldNum" sz="quarter" idx="10"/>
          </p:nvPr>
        </p:nvSpPr>
        <p:spPr/>
        <p:txBody>
          <a:bodyPr/>
          <a:lstStyle/>
          <a:p>
            <a:fld id="{A0CD5668-331B-4128-8771-2359F50EC2A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Then a model “to-be” can be developed. We can represent what changes at each level:</a:t>
            </a:r>
          </a:p>
          <a:p>
            <a:endParaRPr lang="en-US" dirty="0" smtClean="0"/>
          </a:p>
          <a:p>
            <a:pPr>
              <a:buFontTx/>
              <a:buChar char="-"/>
            </a:pPr>
            <a:r>
              <a:rPr lang="en-US" dirty="0" smtClean="0"/>
              <a:t> A new service</a:t>
            </a:r>
            <a:r>
              <a:rPr lang="en-US" baseline="0" dirty="0" smtClean="0"/>
              <a:t> “ Sell’ “ is offered. This service provides new and used books.</a:t>
            </a:r>
          </a:p>
          <a:p>
            <a:pPr>
              <a:buFontTx/>
              <a:buChar char="-"/>
            </a:pPr>
            <a:r>
              <a:rPr lang="en-US" baseline="0" dirty="0" smtClean="0"/>
              <a:t> New partner companies are added to the value network (typically, the used books providers).</a:t>
            </a:r>
          </a:p>
          <a:p>
            <a:pPr>
              <a:buFontTx/>
              <a:buChar char="-"/>
            </a:pPr>
            <a:r>
              <a:rPr lang="en-US" baseline="0" dirty="0" smtClean="0"/>
              <a:t> New services are offered by Amazon IT Department. For example, the service necessary to coordinate all used books sellers. </a:t>
            </a:r>
          </a:p>
          <a:p>
            <a:pPr>
              <a:buFontTx/>
              <a:buChar char="-"/>
            </a:pPr>
            <a:r>
              <a:rPr lang="en-US" baseline="0" dirty="0" smtClean="0"/>
              <a:t> New IT applications might be needed.</a:t>
            </a:r>
          </a:p>
          <a:p>
            <a:pPr>
              <a:buFontTx/>
              <a:buChar char="-"/>
            </a:pPr>
            <a:r>
              <a:rPr lang="en-US" baseline="0" dirty="0" smtClean="0"/>
              <a:t> The infrastructure needs to be adapted (more capacity, security, etc…). </a:t>
            </a:r>
          </a:p>
          <a:p>
            <a:pPr>
              <a:buFontTx/>
              <a:buChar char="-"/>
            </a:pPr>
            <a:endParaRPr lang="en-US" baseline="0" dirty="0" smtClean="0"/>
          </a:p>
          <a:p>
            <a:pPr>
              <a:buFontTx/>
              <a:buNone/>
            </a:pPr>
            <a:r>
              <a:rPr lang="en-US" baseline="0" dirty="0" smtClean="0"/>
              <a:t>Once all these aspects are identified a multi-level cost / benefit analysis can be done (delta signs in above image).</a:t>
            </a:r>
          </a:p>
          <a:p>
            <a:pPr>
              <a:buFontTx/>
              <a:buNone/>
            </a:pPr>
            <a:endParaRPr lang="en-US" baseline="0" dirty="0" smtClean="0"/>
          </a:p>
          <a:p>
            <a:pPr>
              <a:buFontTx/>
              <a:buNone/>
            </a:pPr>
            <a:r>
              <a:rPr lang="en-US" baseline="0" dirty="0" smtClean="0"/>
              <a:t>---</a:t>
            </a:r>
          </a:p>
          <a:p>
            <a:pPr>
              <a:buFontTx/>
              <a:buNone/>
            </a:pPr>
            <a:endParaRPr lang="en-US" baseline="0" dirty="0" smtClean="0"/>
          </a:p>
          <a:p>
            <a:pPr>
              <a:buFontTx/>
              <a:buNone/>
            </a:pPr>
            <a:r>
              <a:rPr lang="en-US" baseline="0" dirty="0" smtClean="0"/>
              <a:t>In summary, with an approach as SEAM, it is possible, in a day or two, to develop a good shared understanding of a project scope, impact and costs/benefits. Then traditional methods can be used to manage the project. SEAM is mostly used in early requirements to get business and IT people to share a common vision. </a:t>
            </a:r>
          </a:p>
          <a:p>
            <a:pPr>
              <a:buFontTx/>
              <a:buNone/>
            </a:pPr>
            <a:endParaRPr lang="en-US" baseline="0" dirty="0" smtClean="0"/>
          </a:p>
          <a:p>
            <a:pPr>
              <a:buFontTx/>
              <a:buNone/>
            </a:pPr>
            <a:endParaRPr lang="en-US" baseline="0" dirty="0" smtClean="0"/>
          </a:p>
        </p:txBody>
      </p:sp>
      <p:sp>
        <p:nvSpPr>
          <p:cNvPr id="4" name="Slide Number Placeholder 3"/>
          <p:cNvSpPr>
            <a:spLocks noGrp="1"/>
          </p:cNvSpPr>
          <p:nvPr>
            <p:ph type="sldNum" sz="quarter" idx="10"/>
          </p:nvPr>
        </p:nvSpPr>
        <p:spPr/>
        <p:txBody>
          <a:bodyPr/>
          <a:lstStyle/>
          <a:p>
            <a:fld id="{A0CD5668-331B-4128-8771-2359F50EC2A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SEAM is based on the</a:t>
            </a:r>
            <a:r>
              <a:rPr lang="en-US" baseline="0" dirty="0" smtClean="0"/>
              <a:t> four principles listed above. </a:t>
            </a:r>
          </a:p>
          <a:p>
            <a:endParaRPr lang="en-US" baseline="0" dirty="0" smtClean="0"/>
          </a:p>
          <a:p>
            <a:pPr>
              <a:buFontTx/>
              <a:buChar char="-"/>
            </a:pPr>
            <a:r>
              <a:rPr lang="en-US" baseline="0" dirty="0" smtClean="0"/>
              <a:t>Systemic principle: with SEAM, we model systems. We consider that systems are a useful tool to analyze a situation. The way systems are used in SEAM does not imply that the world is hierarchical. Only our understanding of the world is facilitated by a hierarchical vision. In SEAM, we can also model networks (by having the same organizations in multiple systems). </a:t>
            </a:r>
          </a:p>
          <a:p>
            <a:pPr>
              <a:buFontTx/>
              <a:buChar char="-"/>
            </a:pPr>
            <a:endParaRPr lang="en-US" baseline="0" dirty="0" smtClean="0"/>
          </a:p>
          <a:p>
            <a:pPr>
              <a:buFontTx/>
              <a:buChar char="-"/>
            </a:pPr>
            <a:r>
              <a:rPr lang="en-US" baseline="0" dirty="0" smtClean="0"/>
              <a:t> Concrete principle: with SEAM, we model only concrete situations. We represent real people (frequently with real names and pictures). We analyze concrete projects. This helps business and IT people to identify themselves with the model.</a:t>
            </a:r>
          </a:p>
          <a:p>
            <a:pPr>
              <a:buFontTx/>
              <a:buChar char="-"/>
            </a:pPr>
            <a:endParaRPr lang="en-US" baseline="0" dirty="0" smtClean="0"/>
          </a:p>
          <a:p>
            <a:pPr>
              <a:buFontTx/>
              <a:buChar char="-"/>
            </a:pPr>
            <a:r>
              <a:rPr lang="en-US" baseline="0" dirty="0" smtClean="0"/>
              <a:t> Rigorous principle: with SEAM, we can make executable models. We can add information to the model to a point that we can execute them. We have different kinds of execution modes: discrete simulation (like program execution), quantitative simulation using system dynamics (to see trends), logic (to check for incompleteness or contradictions).     </a:t>
            </a:r>
          </a:p>
          <a:p>
            <a:pPr>
              <a:buFontTx/>
              <a:buChar char="-"/>
            </a:pPr>
            <a:endParaRPr lang="en-US" baseline="0" dirty="0" smtClean="0"/>
          </a:p>
          <a:p>
            <a:pPr>
              <a:buFontTx/>
              <a:buChar char="-"/>
            </a:pPr>
            <a:r>
              <a:rPr lang="en-US" baseline="0" dirty="0" smtClean="0"/>
              <a:t> Subject-based principle: with SEAM, we make model using viewpoints (we focus on one company, we represent different levels that correspond to different disciplines). We can also analyze motivations of people. </a:t>
            </a:r>
          </a:p>
          <a:p>
            <a:pPr>
              <a:buFontTx/>
              <a:buChar char="-"/>
            </a:pPr>
            <a:endParaRPr lang="en-US" baseline="0" dirty="0" smtClean="0"/>
          </a:p>
          <a:p>
            <a:pPr>
              <a:buFontTx/>
              <a:buNone/>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3/7/10 10:27</a:t>
            </a:fld>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SEAM is used mostly in workshops. In this picture,</a:t>
            </a:r>
            <a:r>
              <a:rPr lang="en-US" baseline="0" dirty="0" smtClean="0"/>
              <a:t> an ITIL Service Level Management workshop run in collaboration with the company </a:t>
            </a:r>
            <a:r>
              <a:rPr lang="en-US" baseline="0" dirty="0" err="1" smtClean="0"/>
              <a:t>Itecor</a:t>
            </a:r>
            <a:r>
              <a:rPr lang="en-US" baseline="0" dirty="0" smtClean="0"/>
              <a:t> (</a:t>
            </a:r>
            <a:r>
              <a:rPr lang="en-US" sz="1200" b="0" kern="1200" dirty="0" err="1" smtClean="0">
                <a:solidFill>
                  <a:schemeClr val="tx1"/>
                </a:solidFill>
                <a:latin typeface="+mn-lt"/>
                <a:ea typeface="+mn-ea"/>
                <a:cs typeface="+mn-cs"/>
              </a:rPr>
              <a:t>www.itecor.com</a:t>
            </a:r>
            <a:r>
              <a:rPr lang="en-US" sz="1200" b="0" kern="1200" dirty="0" smtClean="0">
                <a:solidFill>
                  <a:schemeClr val="tx1"/>
                </a:solidFill>
                <a:latin typeface="+mn-lt"/>
                <a:ea typeface="+mn-ea"/>
                <a:cs typeface="+mn-cs"/>
              </a:rPr>
              <a:t>/)</a:t>
            </a:r>
            <a:r>
              <a:rPr lang="en-US" b="0" baseline="0" dirty="0" smtClean="0"/>
              <a:t>. </a:t>
            </a:r>
            <a:r>
              <a:rPr lang="en-US" baseline="0" dirty="0" smtClean="0"/>
              <a:t>We analyze the hierarchy of systems (left poster) and the service offered by the IT department (right poster). This is done for a concrete project, related to power distribution, in a utility company. </a:t>
            </a:r>
          </a:p>
          <a:p>
            <a:endParaRPr lang="en-US" baseline="0" dirty="0" smtClean="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3/7/10 10:27</a:t>
            </a:fld>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SEAM exists in multiple</a:t>
            </a:r>
            <a:r>
              <a:rPr lang="en-US" baseline="0" dirty="0" smtClean="0"/>
              <a:t> versions. The idea behind these versions is always the same. We take the best practices from a discipline/field and we integrate them in SEAM. </a:t>
            </a:r>
          </a:p>
          <a:p>
            <a:r>
              <a:rPr lang="en-US" baseline="0" dirty="0" smtClean="0"/>
              <a:t/>
            </a:r>
            <a:br>
              <a:rPr lang="en-US" baseline="0" dirty="0" smtClean="0"/>
            </a:br>
            <a:r>
              <a:rPr lang="en-US" baseline="0" dirty="0" smtClean="0"/>
              <a:t>For example, SEAM for Industrial Marketing can be considered as the best practices used in industrial marketing (e.g. Porter analysis, SWOT analysis, technology sale process, etc…) interpreted using SEAM models. With this, it is it possible to leverage on the best practices while benefiting of the power of a SEAM workshop. This reduces also the SEAM learning curve. </a:t>
            </a:r>
          </a:p>
          <a:p>
            <a:endParaRPr lang="en-US" baseline="0" dirty="0" smtClean="0"/>
          </a:p>
          <a:p>
            <a:r>
              <a:rPr lang="en-US" baseline="0" dirty="0" smtClean="0"/>
              <a:t>The methods we develop address marketing (SEAM for Strategic Thinking, Industrial Marketing), business and IT co-evolution (SEAM for Enterprise Architecture, SEAM for Requirements Engineering) and IT management (SEAM for Service Level Management, SEAM for IT architecture). SEAM for Service Level Management is co-developed with the company </a:t>
            </a:r>
            <a:r>
              <a:rPr lang="en-US" baseline="0" dirty="0" err="1" smtClean="0"/>
              <a:t>Itecor</a:t>
            </a:r>
            <a:r>
              <a:rPr lang="en-US" baseline="0" dirty="0" smtClean="0"/>
              <a:t> </a:t>
            </a:r>
            <a:r>
              <a:rPr lang="en-US" b="0" baseline="0" dirty="0" smtClean="0"/>
              <a:t>(</a:t>
            </a:r>
            <a:r>
              <a:rPr lang="en-US" sz="1200" b="0" kern="1200" dirty="0" err="1" smtClean="0">
                <a:solidFill>
                  <a:schemeClr val="tx1"/>
                </a:solidFill>
                <a:latin typeface="+mn-lt"/>
                <a:ea typeface="+mn-ea"/>
                <a:cs typeface="+mn-cs"/>
              </a:rPr>
              <a:t>www.itecor.com</a:t>
            </a:r>
            <a:r>
              <a:rPr lang="en-US" sz="1200" b="0" kern="1200" dirty="0" smtClean="0">
                <a:solidFill>
                  <a:schemeClr val="tx1"/>
                </a:solidFill>
                <a:latin typeface="+mn-lt"/>
                <a:ea typeface="+mn-ea"/>
                <a:cs typeface="+mn-cs"/>
              </a:rPr>
              <a:t>/) </a:t>
            </a:r>
            <a:endParaRPr lang="en-US" b="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3/7/10 10:28</a:t>
            </a:fld>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Our</a:t>
            </a:r>
            <a:r>
              <a:rPr lang="en-US" baseline="0" dirty="0" smtClean="0"/>
              <a:t> final recommendation is that you try to use the method as shown in this presentation (and associated video). It is easier than expected and helps a lot to make business and IT people communicating together. </a:t>
            </a:r>
          </a:p>
          <a:p>
            <a:endParaRPr lang="en-US" baseline="0" dirty="0" smtClean="0"/>
          </a:p>
          <a:p>
            <a:r>
              <a:rPr lang="en-US" baseline="0" dirty="0" smtClean="0"/>
              <a:t>For more information, you can contact:</a:t>
            </a:r>
          </a:p>
          <a:p>
            <a:r>
              <a:rPr lang="en-US" u="sng" baseline="0" dirty="0" err="1" smtClean="0"/>
              <a:t>alain.wegmann@epfl,ch</a:t>
            </a:r>
            <a:endParaRPr lang="en-US" u="sng" baseline="0" dirty="0" smtClean="0"/>
          </a:p>
          <a:p>
            <a:endParaRPr lang="en-US" baseline="0" dirty="0" smtClean="0"/>
          </a:p>
          <a:p>
            <a:r>
              <a:rPr lang="en-US" baseline="0" dirty="0" smtClean="0"/>
              <a:t>You can also check our website:</a:t>
            </a:r>
          </a:p>
          <a:p>
            <a:r>
              <a:rPr lang="en-US" u="sng" baseline="0" dirty="0" smtClean="0"/>
              <a:t>http://</a:t>
            </a:r>
            <a:r>
              <a:rPr lang="en-US" u="sng" baseline="0" dirty="0" err="1" smtClean="0"/>
              <a:t>lams.epfl.ch</a:t>
            </a:r>
            <a:r>
              <a:rPr lang="en-US" u="sng" baseline="0" dirty="0" smtClean="0"/>
              <a:t>/reference/seam</a:t>
            </a:r>
          </a:p>
          <a:p>
            <a:endParaRPr lang="en-US" baseline="0" dirty="0" smtClean="0"/>
          </a:p>
          <a:p>
            <a:endParaRPr lang="en-US"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3/7/10 10:28</a:t>
            </a:fld>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SEAM</a:t>
            </a:r>
            <a:r>
              <a:rPr lang="en-US" baseline="0" dirty="0" smtClean="0"/>
              <a:t> is developed in a research laboratory. The main contributors are the PhD students who make their PhD on SEAM. </a:t>
            </a:r>
          </a:p>
          <a:p>
            <a:endParaRPr lang="en-US" baseline="0" dirty="0" smtClean="0"/>
          </a:p>
          <a:p>
            <a:r>
              <a:rPr lang="en-US" baseline="0" dirty="0" smtClean="0"/>
              <a:t>We also work closely with industrial and academic partners that provide use case studies and the theoretical foundations of SEAM. The main contributors are listed above.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0CD5668-331B-4128-8771-2359F50EC2A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E5E99E7-AB34-4CCF-BC39-8E3E76C53A8A}" type="datetimeFigureOut">
              <a:rPr lang="en-US" smtClean="0"/>
              <a:pPr/>
              <a:t>3/7/10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5E99E7-AB34-4CCF-BC39-8E3E76C53A8A}" type="datetimeFigureOut">
              <a:rPr lang="en-US" smtClean="0"/>
              <a:pPr/>
              <a:t>3/7/10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5E99E7-AB34-4CCF-BC39-8E3E76C53A8A}" type="datetimeFigureOut">
              <a:rPr lang="en-US" smtClean="0"/>
              <a:pPr/>
              <a:t>3/7/10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5E99E7-AB34-4CCF-BC39-8E3E76C53A8A}" type="datetimeFigureOut">
              <a:rPr lang="en-US" smtClean="0"/>
              <a:pPr/>
              <a:t>3/7/10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5E99E7-AB34-4CCF-BC39-8E3E76C53A8A}" type="datetimeFigureOut">
              <a:rPr lang="en-US" smtClean="0"/>
              <a:pPr/>
              <a:t>3/7/10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5E99E7-AB34-4CCF-BC39-8E3E76C53A8A}" type="datetimeFigureOut">
              <a:rPr lang="en-US" smtClean="0"/>
              <a:pPr/>
              <a:t>3/7/10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5E99E7-AB34-4CCF-BC39-8E3E76C53A8A}" type="datetimeFigureOut">
              <a:rPr lang="en-US" smtClean="0"/>
              <a:pPr/>
              <a:t>3/7/10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5E99E7-AB34-4CCF-BC39-8E3E76C53A8A}" type="datetimeFigureOut">
              <a:rPr lang="en-US" smtClean="0"/>
              <a:pPr/>
              <a:t>3/7/10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5E99E7-AB34-4CCF-BC39-8E3E76C53A8A}" type="datetimeFigureOut">
              <a:rPr lang="en-US" smtClean="0"/>
              <a:pPr/>
              <a:t>3/7/10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5E99E7-AB34-4CCF-BC39-8E3E76C53A8A}" type="datetimeFigureOut">
              <a:rPr lang="en-US" smtClean="0"/>
              <a:pPr/>
              <a:t>3/7/10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5E99E7-AB34-4CCF-BC39-8E3E76C53A8A}" type="datetimeFigureOut">
              <a:rPr lang="en-US" smtClean="0"/>
              <a:pPr/>
              <a:t>3/7/10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5FE8C9-54BB-45D3-B88A-3D1C4DEA6A6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5E99E7-AB34-4CCF-BC39-8E3E76C53A8A}" type="datetimeFigureOut">
              <a:rPr lang="en-US" smtClean="0"/>
              <a:pPr/>
              <a:t>3/7/10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5FE8C9-54BB-45D3-B88A-3D1C4DEA6A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5400" dirty="0" smtClean="0"/>
              <a:t>SEAM</a:t>
            </a:r>
            <a:br>
              <a:rPr lang="en-US" sz="5400" dirty="0" smtClean="0"/>
            </a:br>
            <a:r>
              <a:rPr lang="en-US" sz="4000" dirty="0" smtClean="0"/>
              <a:t>A Family of Methods for</a:t>
            </a:r>
            <a:r>
              <a:rPr lang="en-US" sz="4000" dirty="0" smtClean="0"/>
              <a:t> </a:t>
            </a:r>
            <a:br>
              <a:rPr lang="en-US" sz="4000" dirty="0" smtClean="0"/>
            </a:br>
            <a:r>
              <a:rPr lang="en-US" sz="4000" dirty="0" smtClean="0"/>
              <a:t>Business </a:t>
            </a:r>
            <a:r>
              <a:rPr lang="en-US" sz="4000" dirty="0" smtClean="0"/>
              <a:t>and IT Co-evolution</a:t>
            </a:r>
            <a:endParaRPr lang="en-US" sz="4000" dirty="0"/>
          </a:p>
        </p:txBody>
      </p:sp>
      <p:sp>
        <p:nvSpPr>
          <p:cNvPr id="3" name="Subtitle 2"/>
          <p:cNvSpPr>
            <a:spLocks noGrp="1"/>
          </p:cNvSpPr>
          <p:nvPr>
            <p:ph type="subTitle" idx="1"/>
          </p:nvPr>
        </p:nvSpPr>
        <p:spPr>
          <a:xfrm>
            <a:off x="1371600" y="4114800"/>
            <a:ext cx="7772400" cy="1752600"/>
          </a:xfrm>
        </p:spPr>
        <p:txBody>
          <a:bodyPr>
            <a:normAutofit/>
          </a:bodyPr>
          <a:lstStyle/>
          <a:p>
            <a:pPr algn="l"/>
            <a:r>
              <a:rPr lang="en-US" sz="2400" dirty="0" smtClean="0"/>
              <a:t>Alain Wegmann</a:t>
            </a:r>
            <a:endParaRPr lang="en-US" sz="2400" dirty="0" smtClean="0"/>
          </a:p>
          <a:p>
            <a:pPr algn="l"/>
            <a:r>
              <a:rPr lang="en-US" sz="2400" dirty="0" smtClean="0"/>
              <a:t>Professor</a:t>
            </a:r>
          </a:p>
          <a:p>
            <a:pPr algn="l"/>
            <a:r>
              <a:rPr lang="en-US" sz="2400" dirty="0" err="1" smtClean="0"/>
              <a:t>Ecole</a:t>
            </a:r>
            <a:r>
              <a:rPr lang="en-US" sz="2400" dirty="0" smtClean="0"/>
              <a:t> </a:t>
            </a:r>
            <a:r>
              <a:rPr lang="en-US" sz="2400" dirty="0" err="1" smtClean="0"/>
              <a:t>Polytechnique</a:t>
            </a:r>
            <a:r>
              <a:rPr lang="en-US" sz="2400" dirty="0" smtClean="0"/>
              <a:t> </a:t>
            </a:r>
            <a:r>
              <a:rPr lang="en-US" sz="2400" dirty="0" err="1" smtClean="0"/>
              <a:t>Fédérale</a:t>
            </a:r>
            <a:r>
              <a:rPr lang="en-US" sz="2400" dirty="0" smtClean="0"/>
              <a:t> de Lausanne (EPFL)</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28600" y="5953794"/>
            <a:ext cx="9372599"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Segoe" pitchFamily="34" charset="0"/>
                <a:cs typeface="Arial" charset="0"/>
              </a:rPr>
              <a:t>© </a:t>
            </a:r>
            <a:r>
              <a:rPr lang="en-US" sz="700" dirty="0" smtClean="0">
                <a:latin typeface="Segoe" pitchFamily="34" charset="0"/>
                <a:cs typeface="Arial" charset="0"/>
              </a:rPr>
              <a:t>2009 Microsoft </a:t>
            </a:r>
            <a:r>
              <a:rPr lang="en-US" sz="700" dirty="0">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a:t>
            </a:r>
            <a:r>
              <a:rPr lang="en-US" sz="700" dirty="0" smtClean="0">
                <a:latin typeface="Segoe" pitchFamily="34" charset="0"/>
                <a:cs typeface="Arial" charset="0"/>
              </a:rPr>
              <a:t/>
            </a:r>
            <a:br>
              <a:rPr lang="en-US" sz="700" dirty="0" smtClean="0">
                <a:latin typeface="Segoe" pitchFamily="34" charset="0"/>
                <a:cs typeface="Arial" charset="0"/>
              </a:rPr>
            </a:br>
            <a:r>
              <a:rPr lang="en-US" sz="700" dirty="0" smtClean="0">
                <a:latin typeface="Segoe" pitchFamily="34" charset="0"/>
                <a:cs typeface="Arial" charset="0"/>
              </a:rPr>
              <a:t>it </a:t>
            </a:r>
            <a:r>
              <a:rPr lang="en-US" sz="700" dirty="0">
                <a:latin typeface="Segoe" pitchFamily="34" charset="0"/>
                <a:cs typeface="Arial" charset="0"/>
              </a:rPr>
              <a:t>should not be interpreted to be a commitment on the part </a:t>
            </a:r>
            <a:r>
              <a:rPr lang="en-US" sz="700" dirty="0" smtClean="0">
                <a:latin typeface="Segoe" pitchFamily="34" charset="0"/>
                <a:cs typeface="Arial" charset="0"/>
              </a:rPr>
              <a:t>of Microsoft</a:t>
            </a:r>
            <a:r>
              <a:rPr lang="en-US" sz="700" dirty="0">
                <a:latin typeface="Segoe" pitchFamily="34" charset="0"/>
                <a:cs typeface="Arial" charset="0"/>
              </a:rPr>
              <a:t>, and Microsoft cannot guarantee the accuracy of any information provided after the date of this presentation.  </a:t>
            </a:r>
            <a:br>
              <a:rPr lang="en-US" sz="700" dirty="0">
                <a:latin typeface="Segoe" pitchFamily="34" charset="0"/>
                <a:cs typeface="Arial" charset="0"/>
              </a:rPr>
            </a:br>
            <a:r>
              <a:rPr lang="en-US" sz="700" dirty="0">
                <a:latin typeface="Segoe" pitchFamily="34" charset="0"/>
                <a:cs typeface="Arial" charset="0"/>
              </a:rPr>
              <a:t>MICROSOFT MAKES NO WARRANTIES, EXPRESS, IMPLIED OR STATUTORY, AS TO THE INFORMATION IN THIS PRESENTATION.</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normAutofit fontScale="90000"/>
          </a:bodyPr>
          <a:lstStyle/>
          <a:p>
            <a:pPr algn="l"/>
            <a:r>
              <a:rPr lang="en-US" sz="4900" dirty="0" smtClean="0"/>
              <a:t>SEAM</a:t>
            </a:r>
            <a:r>
              <a:rPr lang="en-US" dirty="0" smtClean="0"/>
              <a:t/>
            </a:r>
            <a:br>
              <a:rPr lang="en-US" dirty="0" smtClean="0"/>
            </a:br>
            <a:r>
              <a:rPr lang="fr-CH" sz="3556" i="1" dirty="0" smtClean="0">
                <a:solidFill>
                  <a:schemeClr val="tx1"/>
                </a:solidFill>
              </a:rPr>
              <a:t>« Systemic Enterprise Architecture Methodology »</a:t>
            </a:r>
            <a:endParaRPr sz="3556" i="1" dirty="0">
              <a:solidFill>
                <a:schemeClr val="tx1"/>
              </a:solidFill>
            </a:endParaRPr>
          </a:p>
        </p:txBody>
      </p:sp>
      <p:pic>
        <p:nvPicPr>
          <p:cNvPr id="5" name="Picture 4"/>
          <p:cNvPicPr>
            <a:picLocks noChangeAspect="1"/>
          </p:cNvPicPr>
          <p:nvPr/>
        </p:nvPicPr>
        <p:blipFill>
          <a:blip r:embed="rId3"/>
          <a:srcRect r="5166"/>
          <a:stretch>
            <a:fillRect/>
          </a:stretch>
        </p:blipFill>
        <p:spPr>
          <a:xfrm>
            <a:off x="381000" y="1828800"/>
            <a:ext cx="7924800" cy="4393044"/>
          </a:xfrm>
          <a:prstGeom prst="rect">
            <a:avLst/>
          </a:prstGeom>
        </p:spPr>
      </p:pic>
      <p:sp>
        <p:nvSpPr>
          <p:cNvPr id="6" name="Rectangle 5"/>
          <p:cNvSpPr/>
          <p:nvPr/>
        </p:nvSpPr>
        <p:spPr>
          <a:xfrm>
            <a:off x="3124200" y="5943600"/>
            <a:ext cx="5063506" cy="338554"/>
          </a:xfrm>
          <a:prstGeom prst="rect">
            <a:avLst/>
          </a:prstGeom>
        </p:spPr>
        <p:txBody>
          <a:bodyPr wrap="none">
            <a:spAutoFit/>
          </a:bodyPr>
          <a:lstStyle/>
          <a:p>
            <a:r>
              <a:rPr lang="en-US" sz="1600" dirty="0" smtClean="0"/>
              <a:t>© TIMO RISSANEN, </a:t>
            </a:r>
            <a:r>
              <a:rPr lang="en-US" sz="1600" dirty="0" err="1" smtClean="0"/>
              <a:t>zerofabricwastefashion.blogspot.com</a:t>
            </a:r>
            <a:endParaRPr lang="en-US" sz="16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SEAM Example (as-is)</a:t>
            </a:r>
            <a:endParaRPr lang="en-US" dirty="0"/>
          </a:p>
        </p:txBody>
      </p:sp>
      <p:pic>
        <p:nvPicPr>
          <p:cNvPr id="6" name="Picture 5"/>
          <p:cNvPicPr>
            <a:picLocks noChangeAspect="1"/>
          </p:cNvPicPr>
          <p:nvPr/>
        </p:nvPicPr>
        <p:blipFill>
          <a:blip r:embed="rId3"/>
          <a:stretch>
            <a:fillRect/>
          </a:stretch>
        </p:blipFill>
        <p:spPr>
          <a:xfrm>
            <a:off x="2590800" y="1474040"/>
            <a:ext cx="5257800" cy="5383960"/>
          </a:xfrm>
          <a:prstGeom prst="rect">
            <a:avLst/>
          </a:prstGeom>
        </p:spPr>
      </p:pic>
      <p:sp>
        <p:nvSpPr>
          <p:cNvPr id="4" name="TextBox 3"/>
          <p:cNvSpPr txBox="1"/>
          <p:nvPr/>
        </p:nvSpPr>
        <p:spPr>
          <a:xfrm>
            <a:off x="7010400" y="5638800"/>
            <a:ext cx="1562109" cy="646331"/>
          </a:xfrm>
          <a:prstGeom prst="rect">
            <a:avLst/>
          </a:prstGeom>
          <a:noFill/>
        </p:spPr>
        <p:txBody>
          <a:bodyPr wrap="none" rtlCol="0">
            <a:spAutoFit/>
          </a:bodyPr>
          <a:lstStyle/>
          <a:p>
            <a:r>
              <a:rPr lang="en-US" dirty="0" smtClean="0"/>
              <a:t>Live example –</a:t>
            </a:r>
          </a:p>
          <a:p>
            <a:r>
              <a:rPr lang="en-US" dirty="0" smtClean="0"/>
              <a:t>see video.</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SEAM Example (to-be)</a:t>
            </a:r>
            <a:endParaRPr lang="en-US" dirty="0"/>
          </a:p>
        </p:txBody>
      </p:sp>
      <p:pic>
        <p:nvPicPr>
          <p:cNvPr id="3" name="Picture 2"/>
          <p:cNvPicPr>
            <a:picLocks noChangeAspect="1"/>
          </p:cNvPicPr>
          <p:nvPr/>
        </p:nvPicPr>
        <p:blipFill>
          <a:blip r:embed="rId3"/>
          <a:stretch>
            <a:fillRect/>
          </a:stretch>
        </p:blipFill>
        <p:spPr>
          <a:xfrm>
            <a:off x="2209800" y="1295400"/>
            <a:ext cx="5562600" cy="5207904"/>
          </a:xfrm>
          <a:prstGeom prst="rect">
            <a:avLst/>
          </a:prstGeom>
        </p:spPr>
      </p:pic>
      <p:sp>
        <p:nvSpPr>
          <p:cNvPr id="4" name="TextBox 3"/>
          <p:cNvSpPr txBox="1"/>
          <p:nvPr/>
        </p:nvSpPr>
        <p:spPr>
          <a:xfrm>
            <a:off x="7010400" y="5638800"/>
            <a:ext cx="1562109" cy="646331"/>
          </a:xfrm>
          <a:prstGeom prst="rect">
            <a:avLst/>
          </a:prstGeom>
          <a:noFill/>
        </p:spPr>
        <p:txBody>
          <a:bodyPr wrap="none" rtlCol="0">
            <a:spAutoFit/>
          </a:bodyPr>
          <a:lstStyle/>
          <a:p>
            <a:r>
              <a:rPr lang="en-US" dirty="0" smtClean="0"/>
              <a:t>Live example –</a:t>
            </a:r>
          </a:p>
          <a:p>
            <a:r>
              <a:rPr lang="en-US" dirty="0" smtClean="0"/>
              <a:t>see video.</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normAutofit/>
          </a:bodyPr>
          <a:lstStyle/>
          <a:p>
            <a:pPr algn="l"/>
            <a:r>
              <a:rPr lang="fr-CH" sz="4900" dirty="0" smtClean="0"/>
              <a:t> SEAM Principles</a:t>
            </a:r>
            <a:endParaRPr sz="3600" i="1" dirty="0">
              <a:solidFill>
                <a:schemeClr val="tx1"/>
              </a:solidFill>
            </a:endParaRPr>
          </a:p>
        </p:txBody>
      </p:sp>
      <p:sp>
        <p:nvSpPr>
          <p:cNvPr id="3" name="Text Placeholder 2"/>
          <p:cNvSpPr>
            <a:spLocks noGrp="1"/>
          </p:cNvSpPr>
          <p:nvPr>
            <p:ph idx="1"/>
          </p:nvPr>
        </p:nvSpPr>
        <p:spPr>
          <a:xfrm>
            <a:off x="4419600" y="1447800"/>
            <a:ext cx="4724400" cy="4343400"/>
          </a:xfrm>
        </p:spPr>
        <p:txBody>
          <a:bodyPr>
            <a:noAutofit/>
          </a:bodyPr>
          <a:lstStyle/>
          <a:p>
            <a:r>
              <a:rPr lang="en-US" dirty="0" smtClean="0"/>
              <a:t>Systemic</a:t>
            </a:r>
            <a:br>
              <a:rPr lang="en-US" dirty="0" smtClean="0"/>
            </a:br>
            <a:r>
              <a:rPr lang="en-US" sz="2400" dirty="0" smtClean="0"/>
              <a:t>(hierarchical complex systems, networked organizations) </a:t>
            </a:r>
          </a:p>
          <a:p>
            <a:r>
              <a:rPr lang="en-US" dirty="0" smtClean="0"/>
              <a:t>Concrete</a:t>
            </a:r>
            <a:br>
              <a:rPr lang="en-US" dirty="0" smtClean="0"/>
            </a:br>
            <a:r>
              <a:rPr lang="en-US" sz="2400" dirty="0" smtClean="0"/>
              <a:t>(project-based, name of people and organization, examples, …)</a:t>
            </a:r>
          </a:p>
          <a:p>
            <a:r>
              <a:rPr lang="en-US" dirty="0" err="1" smtClean="0"/>
              <a:t>Rigorous </a:t>
            </a:r>
            <a:r>
              <a:rPr lang="en-US" sz="2400" dirty="0" err="1" smtClean="0"/>
              <a:t>(discrete</a:t>
            </a:r>
            <a:r>
              <a:rPr lang="en-US" sz="2400" dirty="0" smtClean="0"/>
              <a:t> simulation,  system dynamics, logic)</a:t>
            </a:r>
          </a:p>
          <a:p>
            <a:r>
              <a:rPr lang="en-US" dirty="0" smtClean="0"/>
              <a:t>Subject-</a:t>
            </a:r>
            <a:r>
              <a:rPr lang="en-US" dirty="0" err="1" smtClean="0"/>
              <a:t>based </a:t>
            </a:r>
            <a:r>
              <a:rPr lang="en-US" sz="2400" dirty="0" err="1" smtClean="0"/>
              <a:t>(viewpoints</a:t>
            </a:r>
            <a:r>
              <a:rPr lang="en-US" sz="2400" dirty="0" smtClean="0"/>
              <a:t>, goals)</a:t>
            </a:r>
          </a:p>
        </p:txBody>
      </p:sp>
      <p:pic>
        <p:nvPicPr>
          <p:cNvPr id="4" name="Picture 3"/>
          <p:cNvPicPr>
            <a:picLocks noChangeAspect="1"/>
          </p:cNvPicPr>
          <p:nvPr/>
        </p:nvPicPr>
        <p:blipFill>
          <a:blip r:embed="rId3"/>
          <a:stretch>
            <a:fillRect/>
          </a:stretch>
        </p:blipFill>
        <p:spPr>
          <a:xfrm>
            <a:off x="381000" y="1219200"/>
            <a:ext cx="4133971" cy="5105400"/>
          </a:xfrm>
          <a:prstGeom prst="rect">
            <a:avLst/>
          </a:prstGeom>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fr-CH" sz="4900" dirty="0" smtClean="0"/>
              <a:t> SEAM Process</a:t>
            </a:r>
            <a:endParaRPr sz="3600" i="1" dirty="0">
              <a:solidFill>
                <a:schemeClr val="tx1"/>
              </a:solidFill>
            </a:endParaRPr>
          </a:p>
        </p:txBody>
      </p:sp>
      <p:pic>
        <p:nvPicPr>
          <p:cNvPr id="6" name="Picture 5"/>
          <p:cNvPicPr>
            <a:picLocks noChangeAspect="1"/>
          </p:cNvPicPr>
          <p:nvPr/>
        </p:nvPicPr>
        <p:blipFill>
          <a:blip r:embed="rId3"/>
          <a:stretch>
            <a:fillRect/>
          </a:stretch>
        </p:blipFill>
        <p:spPr>
          <a:xfrm>
            <a:off x="1371600" y="1524000"/>
            <a:ext cx="6086103" cy="4573174"/>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normAutofit/>
          </a:bodyPr>
          <a:lstStyle/>
          <a:p>
            <a:pPr algn="l"/>
            <a:r>
              <a:rPr lang="fr-CH" sz="4900" dirty="0" smtClean="0"/>
              <a:t> SEAM Family of Methods</a:t>
            </a:r>
            <a:endParaRPr sz="3600" i="1" dirty="0">
              <a:solidFill>
                <a:schemeClr val="tx1"/>
              </a:solidFill>
            </a:endParaRPr>
          </a:p>
        </p:txBody>
      </p:sp>
      <p:sp>
        <p:nvSpPr>
          <p:cNvPr id="3" name="Text Placeholder 2"/>
          <p:cNvSpPr>
            <a:spLocks noGrp="1"/>
          </p:cNvSpPr>
          <p:nvPr>
            <p:ph idx="1"/>
          </p:nvPr>
        </p:nvSpPr>
        <p:spPr>
          <a:xfrm>
            <a:off x="533400" y="1447800"/>
            <a:ext cx="8610600" cy="4343400"/>
          </a:xfrm>
        </p:spPr>
        <p:txBody>
          <a:bodyPr>
            <a:noAutofit/>
          </a:bodyPr>
          <a:lstStyle/>
          <a:p>
            <a:r>
              <a:rPr lang="en-US" dirty="0" smtClean="0"/>
              <a:t>SEAM for Strategic Thinking</a:t>
            </a:r>
          </a:p>
          <a:p>
            <a:r>
              <a:rPr lang="en-US" dirty="0" smtClean="0"/>
              <a:t>SEAM for Industrial  Marketing</a:t>
            </a:r>
          </a:p>
          <a:p>
            <a:endParaRPr lang="en-US" dirty="0" smtClean="0"/>
          </a:p>
          <a:p>
            <a:r>
              <a:rPr lang="en-US" dirty="0" smtClean="0"/>
              <a:t>SEAM for Enterprise Architecture </a:t>
            </a:r>
          </a:p>
          <a:p>
            <a:r>
              <a:rPr lang="en-US" dirty="0" smtClean="0"/>
              <a:t>SEAM for Requirements Engineering</a:t>
            </a:r>
          </a:p>
          <a:p>
            <a:endParaRPr lang="en-US" dirty="0" smtClean="0"/>
          </a:p>
          <a:p>
            <a:r>
              <a:rPr lang="en-US" dirty="0" smtClean="0"/>
              <a:t>SEAM for Service Level Management</a:t>
            </a:r>
          </a:p>
          <a:p>
            <a:r>
              <a:rPr lang="en-US" dirty="0" smtClean="0"/>
              <a:t>SEAM for IT Architecture...</a:t>
            </a:r>
          </a:p>
        </p:txBody>
      </p:sp>
      <p:pic>
        <p:nvPicPr>
          <p:cNvPr id="5" name="Picture 4"/>
          <p:cNvPicPr>
            <a:picLocks noChangeAspect="1"/>
          </p:cNvPicPr>
          <p:nvPr/>
        </p:nvPicPr>
        <p:blipFill>
          <a:blip r:embed="rId3"/>
          <a:stretch>
            <a:fillRect/>
          </a:stretch>
        </p:blipFill>
        <p:spPr>
          <a:xfrm>
            <a:off x="6629400" y="5562600"/>
            <a:ext cx="1365185" cy="405055"/>
          </a:xfrm>
          <a:prstGeom prst="rect">
            <a:avLst/>
          </a:prstGeo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81000" y="228600"/>
            <a:ext cx="8077905" cy="6246774"/>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Credits</a:t>
            </a:r>
            <a:endParaRPr lang="en-US" dirty="0"/>
          </a:p>
        </p:txBody>
      </p:sp>
      <p:sp>
        <p:nvSpPr>
          <p:cNvPr id="3" name="Content Placeholder 2"/>
          <p:cNvSpPr>
            <a:spLocks noGrp="1"/>
          </p:cNvSpPr>
          <p:nvPr>
            <p:ph idx="1"/>
          </p:nvPr>
        </p:nvSpPr>
        <p:spPr>
          <a:xfrm>
            <a:off x="457200" y="990600"/>
            <a:ext cx="8686800" cy="5257800"/>
          </a:xfrm>
        </p:spPr>
        <p:txBody>
          <a:bodyPr>
            <a:normAutofit fontScale="77500" lnSpcReduction="20000"/>
          </a:bodyPr>
          <a:lstStyle/>
          <a:p>
            <a:pPr>
              <a:lnSpc>
                <a:spcPct val="90000"/>
              </a:lnSpc>
            </a:pPr>
            <a:r>
              <a:rPr lang="en-US" dirty="0" smtClean="0">
                <a:ea typeface="ＭＳ Ｐゴシック" charset="-128"/>
                <a:cs typeface="ＭＳ Ｐゴシック" charset="-128"/>
              </a:rPr>
              <a:t>Gil </a:t>
            </a:r>
            <a:r>
              <a:rPr lang="en-US" dirty="0" err="1" smtClean="0">
                <a:ea typeface="ＭＳ Ｐゴシック" charset="-128"/>
                <a:cs typeface="ＭＳ Ｐゴシック" charset="-128"/>
              </a:rPr>
              <a:t>Regev</a:t>
            </a:r>
            <a:r>
              <a:rPr lang="en-US" dirty="0" smtClean="0">
                <a:ea typeface="ＭＳ Ｐゴシック" charset="-128"/>
                <a:cs typeface="ＭＳ Ｐゴシック" charset="-128"/>
              </a:rPr>
              <a:t>			 – (overall SEAM, system thinking)</a:t>
            </a:r>
          </a:p>
          <a:p>
            <a:pPr>
              <a:lnSpc>
                <a:spcPct val="90000"/>
              </a:lnSpc>
            </a:pPr>
            <a:r>
              <a:rPr lang="en-US" dirty="0" err="1" smtClean="0">
                <a:ea typeface="ＭＳ Ｐゴシック" charset="-128"/>
                <a:cs typeface="ＭＳ Ｐゴシック" charset="-128"/>
              </a:rPr>
              <a:t>Andrey</a:t>
            </a:r>
            <a:r>
              <a:rPr lang="en-US" dirty="0" smtClean="0">
                <a:ea typeface="ＭＳ Ｐゴシック" charset="-128"/>
                <a:cs typeface="ＭＳ Ｐゴシック" charset="-128"/>
              </a:rPr>
              <a:t> </a:t>
            </a:r>
            <a:r>
              <a:rPr lang="en-US" dirty="0" err="1" smtClean="0">
                <a:ea typeface="ＭＳ Ｐゴシック" charset="-128"/>
                <a:cs typeface="ＭＳ Ｐゴシック" charset="-128"/>
              </a:rPr>
              <a:t>Naumenko</a:t>
            </a:r>
            <a:r>
              <a:rPr lang="en-US" dirty="0" smtClean="0">
                <a:ea typeface="ＭＳ Ｐゴシック" charset="-128"/>
                <a:cs typeface="ＭＳ Ｐゴシック" charset="-128"/>
              </a:rPr>
              <a:t> 	– </a:t>
            </a:r>
            <a:r>
              <a:rPr lang="en-US" dirty="0" err="1" smtClean="0">
                <a:ea typeface="ＭＳ Ｐゴシック" charset="-128"/>
                <a:cs typeface="ＭＳ Ｐゴシック" charset="-128"/>
              </a:rPr>
              <a:t>Phd</a:t>
            </a:r>
            <a:r>
              <a:rPr lang="en-US" dirty="0" smtClean="0">
                <a:ea typeface="ＭＳ Ｐゴシック" charset="-128"/>
                <a:cs typeface="ＭＳ Ｐゴシック" charset="-128"/>
              </a:rPr>
              <a:t> 2002 – RM-ODP</a:t>
            </a:r>
          </a:p>
          <a:p>
            <a:pPr>
              <a:lnSpc>
                <a:spcPct val="90000"/>
              </a:lnSpc>
            </a:pPr>
            <a:r>
              <a:rPr lang="en-US" dirty="0" smtClean="0">
                <a:ea typeface="ＭＳ Ｐゴシック" charset="-128"/>
                <a:cs typeface="ＭＳ Ｐゴシック" charset="-128"/>
              </a:rPr>
              <a:t>Gil </a:t>
            </a:r>
            <a:r>
              <a:rPr lang="en-US" dirty="0" err="1" smtClean="0">
                <a:ea typeface="ＭＳ Ｐゴシック" charset="-128"/>
                <a:cs typeface="ＭＳ Ｐゴシック" charset="-128"/>
              </a:rPr>
              <a:t>Regev</a:t>
            </a:r>
            <a:r>
              <a:rPr lang="en-US" dirty="0" smtClean="0">
                <a:ea typeface="ＭＳ Ｐゴシック" charset="-128"/>
                <a:cs typeface="ＭＳ Ｐゴシック" charset="-128"/>
              </a:rPr>
              <a:t> 			– </a:t>
            </a:r>
            <a:r>
              <a:rPr lang="en-US" dirty="0" err="1" smtClean="0">
                <a:ea typeface="ＭＳ Ｐゴシック" charset="-128"/>
                <a:cs typeface="ＭＳ Ｐゴシック" charset="-128"/>
              </a:rPr>
              <a:t>Phd</a:t>
            </a:r>
            <a:r>
              <a:rPr lang="en-US" dirty="0" smtClean="0">
                <a:ea typeface="ＭＳ Ｐゴシック" charset="-128"/>
                <a:cs typeface="ＭＳ Ｐゴシック" charset="-128"/>
              </a:rPr>
              <a:t> 2003 – goal modeling</a:t>
            </a:r>
          </a:p>
          <a:p>
            <a:pPr>
              <a:lnSpc>
                <a:spcPct val="90000"/>
              </a:lnSpc>
            </a:pPr>
            <a:r>
              <a:rPr lang="en-US" dirty="0" smtClean="0">
                <a:ea typeface="ＭＳ Ｐゴシック" charset="-128"/>
                <a:cs typeface="ＭＳ Ｐゴシック" charset="-128"/>
              </a:rPr>
              <a:t>Otto </a:t>
            </a:r>
            <a:r>
              <a:rPr lang="en-US" dirty="0" err="1" smtClean="0">
                <a:ea typeface="ＭＳ Ｐゴシック" charset="-128"/>
                <a:cs typeface="ＭＳ Ｐゴシック" charset="-128"/>
              </a:rPr>
              <a:t>Preiss</a:t>
            </a:r>
            <a:r>
              <a:rPr lang="en-US" dirty="0" smtClean="0">
                <a:ea typeface="ＭＳ Ｐゴシック" charset="-128"/>
                <a:cs typeface="ＭＳ Ｐゴシック" charset="-128"/>
              </a:rPr>
              <a:t> 			– </a:t>
            </a:r>
            <a:r>
              <a:rPr lang="en-US" dirty="0" err="1" smtClean="0">
                <a:ea typeface="ＭＳ Ｐゴシック" charset="-128"/>
                <a:cs typeface="ＭＳ Ｐゴシック" charset="-128"/>
              </a:rPr>
              <a:t>Phd</a:t>
            </a:r>
            <a:r>
              <a:rPr lang="en-US" dirty="0" smtClean="0">
                <a:ea typeface="ＭＳ Ｐゴシック" charset="-128"/>
                <a:cs typeface="ＭＳ Ｐゴシック" charset="-128"/>
              </a:rPr>
              <a:t> 2004 – quality modeling</a:t>
            </a:r>
          </a:p>
          <a:p>
            <a:pPr>
              <a:lnSpc>
                <a:spcPct val="90000"/>
              </a:lnSpc>
            </a:pPr>
            <a:r>
              <a:rPr lang="en-US" dirty="0" err="1" smtClean="0">
                <a:ea typeface="ＭＳ Ｐゴシック" charset="-128"/>
                <a:cs typeface="ＭＳ Ｐゴシック" charset="-128"/>
              </a:rPr>
              <a:t>Pavel</a:t>
            </a:r>
            <a:r>
              <a:rPr lang="en-US" dirty="0" smtClean="0">
                <a:ea typeface="ＭＳ Ｐゴシック" charset="-128"/>
                <a:cs typeface="ＭＳ Ｐゴシック" charset="-128"/>
              </a:rPr>
              <a:t> </a:t>
            </a:r>
            <a:r>
              <a:rPr lang="en-US" dirty="0" err="1" smtClean="0">
                <a:ea typeface="ＭＳ Ｐゴシック" charset="-128"/>
                <a:cs typeface="ＭＳ Ｐゴシック" charset="-128"/>
              </a:rPr>
              <a:t>Balabko</a:t>
            </a:r>
            <a:r>
              <a:rPr lang="en-US" dirty="0" smtClean="0">
                <a:ea typeface="ＭＳ Ｐゴシック" charset="-128"/>
                <a:cs typeface="ＭＳ Ｐゴシック" charset="-128"/>
              </a:rPr>
              <a:t> 		– </a:t>
            </a:r>
            <a:r>
              <a:rPr lang="en-US" dirty="0" err="1" smtClean="0">
                <a:ea typeface="ＭＳ Ｐゴシック" charset="-128"/>
                <a:cs typeface="ＭＳ Ｐゴシック" charset="-128"/>
              </a:rPr>
              <a:t>Phd</a:t>
            </a:r>
            <a:r>
              <a:rPr lang="en-US" dirty="0" smtClean="0">
                <a:ea typeface="ＭＳ Ｐゴシック" charset="-128"/>
                <a:cs typeface="ＭＳ Ｐゴシック" charset="-128"/>
              </a:rPr>
              <a:t> 2005 – role modeling</a:t>
            </a:r>
          </a:p>
          <a:p>
            <a:pPr>
              <a:lnSpc>
                <a:spcPct val="90000"/>
              </a:lnSpc>
            </a:pPr>
            <a:r>
              <a:rPr lang="en-US" dirty="0" smtClean="0">
                <a:ea typeface="ＭＳ Ｐゴシック" charset="-128"/>
                <a:cs typeface="ＭＳ Ｐゴシック" charset="-128"/>
              </a:rPr>
              <a:t>José Diego de la Cruz 	– </a:t>
            </a:r>
            <a:r>
              <a:rPr lang="en-US" dirty="0" err="1" smtClean="0">
                <a:ea typeface="ＭＳ Ｐゴシック" charset="-128"/>
                <a:cs typeface="ＭＳ Ｐゴシック" charset="-128"/>
              </a:rPr>
              <a:t>Phd</a:t>
            </a:r>
            <a:r>
              <a:rPr lang="en-US" dirty="0" smtClean="0">
                <a:ea typeface="ＭＳ Ｐゴシック" charset="-128"/>
                <a:cs typeface="ＭＳ Ｐゴシック" charset="-128"/>
              </a:rPr>
              <a:t> 2007 – declarative semantics</a:t>
            </a:r>
          </a:p>
          <a:p>
            <a:pPr>
              <a:lnSpc>
                <a:spcPct val="90000"/>
              </a:lnSpc>
            </a:pPr>
            <a:r>
              <a:rPr lang="en-US" dirty="0" smtClean="0">
                <a:ea typeface="ＭＳ Ｐゴシック" charset="-128"/>
                <a:cs typeface="ＭＳ Ｐゴシック" charset="-128"/>
              </a:rPr>
              <a:t>Irina </a:t>
            </a:r>
            <a:r>
              <a:rPr lang="en-US" dirty="0" err="1" smtClean="0">
                <a:ea typeface="ＭＳ Ｐゴシック" charset="-128"/>
                <a:cs typeface="ＭＳ Ｐゴシック" charset="-128"/>
              </a:rPr>
              <a:t>Rychkova</a:t>
            </a:r>
            <a:r>
              <a:rPr lang="en-US" dirty="0" smtClean="0">
                <a:ea typeface="ＭＳ Ｐゴシック" charset="-128"/>
                <a:cs typeface="ＭＳ Ｐゴシック" charset="-128"/>
              </a:rPr>
              <a:t> 		– </a:t>
            </a:r>
            <a:r>
              <a:rPr lang="en-US" dirty="0" err="1" smtClean="0">
                <a:ea typeface="ＭＳ Ｐゴシック" charset="-128"/>
                <a:cs typeface="ＭＳ Ｐゴシック" charset="-128"/>
              </a:rPr>
              <a:t>Phd</a:t>
            </a:r>
            <a:r>
              <a:rPr lang="en-US" dirty="0" smtClean="0">
                <a:ea typeface="ＭＳ Ｐゴシック" charset="-128"/>
                <a:cs typeface="ＭＳ Ｐゴシック" charset="-128"/>
              </a:rPr>
              <a:t> 2008 – operational semantics</a:t>
            </a:r>
          </a:p>
          <a:p>
            <a:pPr>
              <a:lnSpc>
                <a:spcPct val="90000"/>
              </a:lnSpc>
            </a:pPr>
            <a:r>
              <a:rPr lang="en-US" dirty="0" smtClean="0">
                <a:ea typeface="ＭＳ Ｐゴシック" charset="-128"/>
                <a:cs typeface="ＭＳ Ｐゴシック" charset="-128"/>
              </a:rPr>
              <a:t>Lam-Son </a:t>
            </a:r>
            <a:r>
              <a:rPr lang="en-US" dirty="0" err="1" smtClean="0">
                <a:ea typeface="ＭＳ Ｐゴシック" charset="-128"/>
                <a:cs typeface="ＭＳ Ｐゴシック" charset="-128"/>
              </a:rPr>
              <a:t>Lê</a:t>
            </a:r>
            <a:r>
              <a:rPr lang="en-US" dirty="0" smtClean="0">
                <a:ea typeface="ＭＳ Ｐゴシック" charset="-128"/>
                <a:cs typeface="ＭＳ Ｐゴシック" charset="-128"/>
              </a:rPr>
              <a:t> 		– </a:t>
            </a:r>
            <a:r>
              <a:rPr lang="en-US" dirty="0" err="1" smtClean="0">
                <a:ea typeface="ＭＳ Ｐゴシック" charset="-128"/>
                <a:cs typeface="ＭＳ Ｐゴシック" charset="-128"/>
              </a:rPr>
              <a:t>Phd</a:t>
            </a:r>
            <a:r>
              <a:rPr lang="en-US" dirty="0" smtClean="0">
                <a:ea typeface="ＭＳ Ｐゴシック" charset="-128"/>
                <a:cs typeface="ＭＳ Ｐゴシック" charset="-128"/>
              </a:rPr>
              <a:t> 2008 – system modeling</a:t>
            </a:r>
          </a:p>
          <a:p>
            <a:pPr>
              <a:lnSpc>
                <a:spcPct val="90000"/>
              </a:lnSpc>
            </a:pPr>
            <a:r>
              <a:rPr lang="en-US" i="1" dirty="0" err="1" smtClean="0">
                <a:ea typeface="ＭＳ Ｐゴシック" charset="-128"/>
                <a:cs typeface="ＭＳ Ｐゴシック" charset="-128"/>
              </a:rPr>
              <a:t>Arash</a:t>
            </a:r>
            <a:r>
              <a:rPr lang="en-US" i="1" dirty="0" smtClean="0">
                <a:ea typeface="ＭＳ Ｐゴシック" charset="-128"/>
                <a:cs typeface="ＭＳ Ｐゴシック" charset="-128"/>
              </a:rPr>
              <a:t> </a:t>
            </a:r>
            <a:r>
              <a:rPr lang="en-US" i="1" dirty="0" err="1" smtClean="0">
                <a:ea typeface="ＭＳ Ｐゴシック" charset="-128"/>
                <a:cs typeface="ＭＳ Ｐゴシック" charset="-128"/>
              </a:rPr>
              <a:t>Golnam</a:t>
            </a:r>
            <a:r>
              <a:rPr lang="en-US" i="1" dirty="0" smtClean="0">
                <a:ea typeface="ＭＳ Ｐゴシック" charset="-128"/>
                <a:cs typeface="ＭＳ Ｐゴシック" charset="-128"/>
              </a:rPr>
              <a:t>   		– </a:t>
            </a:r>
            <a:r>
              <a:rPr lang="en-US" i="1" dirty="0" err="1" smtClean="0">
                <a:ea typeface="ＭＳ Ｐゴシック" charset="-128"/>
                <a:cs typeface="ＭＳ Ｐゴシック" charset="-128"/>
              </a:rPr>
              <a:t>Phd</a:t>
            </a:r>
            <a:r>
              <a:rPr lang="en-US" i="1" dirty="0" smtClean="0">
                <a:ea typeface="ＭＳ Ｐゴシック" charset="-128"/>
                <a:cs typeface="ＭＳ Ｐゴシック" charset="-128"/>
              </a:rPr>
              <a:t> – system dynamics (2009 - …)</a:t>
            </a:r>
          </a:p>
          <a:p>
            <a:pPr>
              <a:lnSpc>
                <a:spcPct val="90000"/>
              </a:lnSpc>
            </a:pPr>
            <a:r>
              <a:rPr lang="en-US" i="1" dirty="0" err="1" smtClean="0">
                <a:ea typeface="ＭＳ Ｐゴシック" charset="-128"/>
                <a:cs typeface="ＭＳ Ｐゴシック" charset="-128"/>
              </a:rPr>
              <a:t>Anshuman</a:t>
            </a:r>
            <a:r>
              <a:rPr lang="en-US" i="1" dirty="0" smtClean="0">
                <a:ea typeface="ＭＳ Ｐゴシック" charset="-128"/>
                <a:cs typeface="ＭＳ Ｐゴシック" charset="-128"/>
              </a:rPr>
              <a:t> </a:t>
            </a:r>
            <a:r>
              <a:rPr lang="en-US" i="1" dirty="0" err="1" smtClean="0">
                <a:ea typeface="ＭＳ Ｐゴシック" charset="-128"/>
                <a:cs typeface="ＭＳ Ｐゴシック" charset="-128"/>
              </a:rPr>
              <a:t>Saxena</a:t>
            </a:r>
            <a:r>
              <a:rPr lang="en-US" i="1" dirty="0" smtClean="0">
                <a:ea typeface="ＭＳ Ｐゴシック" charset="-128"/>
                <a:cs typeface="ＭＳ Ｐゴシック" charset="-128"/>
              </a:rPr>
              <a:t>   	– </a:t>
            </a:r>
            <a:r>
              <a:rPr lang="en-US" i="1" dirty="0" err="1" smtClean="0">
                <a:ea typeface="ＭＳ Ｐゴシック" charset="-128"/>
                <a:cs typeface="ＭＳ Ｐゴシック" charset="-128"/>
              </a:rPr>
              <a:t>Phd</a:t>
            </a:r>
            <a:r>
              <a:rPr lang="en-US" i="1" dirty="0" smtClean="0">
                <a:ea typeface="ＭＳ Ｐゴシック" charset="-128"/>
                <a:cs typeface="ＭＳ Ｐゴシック" charset="-128"/>
              </a:rPr>
              <a:t> – value modeling (2009 - …) </a:t>
            </a:r>
          </a:p>
          <a:p>
            <a:pPr>
              <a:lnSpc>
                <a:spcPct val="90000"/>
              </a:lnSpc>
            </a:pPr>
            <a:r>
              <a:rPr lang="en-US" i="1" dirty="0" err="1" smtClean="0">
                <a:ea typeface="ＭＳ Ｐゴシック" charset="-128"/>
                <a:cs typeface="ＭＳ Ｐゴシック" charset="-128"/>
              </a:rPr>
              <a:t>Julien</a:t>
            </a:r>
            <a:r>
              <a:rPr lang="en-US" i="1" dirty="0" smtClean="0">
                <a:ea typeface="ＭＳ Ｐゴシック" charset="-128"/>
                <a:cs typeface="ＭＳ Ｐゴシック" charset="-128"/>
              </a:rPr>
              <a:t> </a:t>
            </a:r>
            <a:r>
              <a:rPr lang="en-US" i="1" dirty="0" err="1" smtClean="0">
                <a:ea typeface="ＭＳ Ｐゴシック" charset="-128"/>
                <a:cs typeface="ＭＳ Ｐゴシック" charset="-128"/>
              </a:rPr>
              <a:t>Ramboz</a:t>
            </a:r>
            <a:r>
              <a:rPr lang="en-US" i="1" dirty="0" smtClean="0">
                <a:ea typeface="ＭＳ Ｐゴシック" charset="-128"/>
                <a:cs typeface="ＭＳ Ｐゴシック" charset="-128"/>
              </a:rPr>
              <a:t>   		– </a:t>
            </a:r>
            <a:r>
              <a:rPr lang="en-US" i="1" dirty="0" err="1" smtClean="0">
                <a:ea typeface="ＭＳ Ｐゴシック" charset="-128"/>
                <a:cs typeface="ＭＳ Ｐゴシック" charset="-128"/>
              </a:rPr>
              <a:t>Phd</a:t>
            </a:r>
            <a:r>
              <a:rPr lang="en-US" i="1" dirty="0" smtClean="0">
                <a:ea typeface="ＭＳ Ｐゴシック" charset="-128"/>
                <a:cs typeface="ＭＳ Ｐゴシック" charset="-128"/>
              </a:rPr>
              <a:t> – tools &amp; methods (2010 - …)</a:t>
            </a:r>
            <a:br>
              <a:rPr lang="en-US" i="1" dirty="0" smtClean="0">
                <a:ea typeface="ＭＳ Ｐゴシック" charset="-128"/>
                <a:cs typeface="ＭＳ Ｐゴシック" charset="-128"/>
              </a:rPr>
            </a:br>
            <a:endParaRPr lang="en-US" dirty="0" smtClean="0">
              <a:ea typeface="ＭＳ Ｐゴシック" charset="-128"/>
              <a:cs typeface="ＭＳ Ｐゴシック" charset="-128"/>
            </a:endParaRPr>
          </a:p>
          <a:p>
            <a:pPr>
              <a:lnSpc>
                <a:spcPct val="90000"/>
              </a:lnSpc>
            </a:pPr>
            <a:r>
              <a:rPr lang="en-US" dirty="0" smtClean="0">
                <a:ea typeface="ＭＳ Ｐゴシック" charset="-128"/>
                <a:cs typeface="ＭＳ Ｐゴシック" charset="-128"/>
              </a:rPr>
              <a:t>Our industrial and academics partners</a:t>
            </a:r>
          </a:p>
        </p:txBody>
      </p:sp>
      <p:graphicFrame>
        <p:nvGraphicFramePr>
          <p:cNvPr id="4" name="Table 3"/>
          <p:cNvGraphicFramePr>
            <a:graphicFrameLocks noGrp="1"/>
          </p:cNvGraphicFramePr>
          <p:nvPr/>
        </p:nvGraphicFramePr>
        <p:xfrm>
          <a:off x="1219200" y="5410200"/>
          <a:ext cx="6096000" cy="1097280"/>
        </p:xfrm>
        <a:graphic>
          <a:graphicData uri="http://schemas.openxmlformats.org/drawingml/2006/table">
            <a:tbl>
              <a:tblPr firstRow="1" bandRow="1">
                <a:tableStyleId>{5C22544A-7EE6-4342-B048-85BDC9FD1C3A}</a:tableStyleId>
              </a:tblPr>
              <a:tblGrid>
                <a:gridCol w="2032000"/>
                <a:gridCol w="2032000"/>
                <a:gridCol w="2032000"/>
              </a:tblGrid>
              <a:tr h="303675">
                <a:tc>
                  <a:txBody>
                    <a:bodyPr/>
                    <a:lstStyle/>
                    <a:p>
                      <a:r>
                        <a:rPr lang="en-US" b="0" dirty="0" smtClean="0">
                          <a:solidFill>
                            <a:schemeClr val="tx1"/>
                          </a:solidFill>
                          <a:ea typeface="ＭＳ Ｐゴシック" charset="-128"/>
                          <a:cs typeface="ＭＳ Ｐゴシック" charset="-128"/>
                        </a:rPr>
                        <a:t>Georges-A. Garret</a:t>
                      </a:r>
                      <a:endParaRPr lang="en-US" b="0" dirty="0">
                        <a:solidFill>
                          <a:schemeClr val="tx1"/>
                        </a:solidFill>
                      </a:endParaRPr>
                    </a:p>
                  </a:txBody>
                  <a:tcPr>
                    <a:solidFill>
                      <a:schemeClr val="bg1"/>
                    </a:solidFill>
                  </a:tcPr>
                </a:tc>
                <a:tc>
                  <a:txBody>
                    <a:bodyPr/>
                    <a:lstStyle/>
                    <a:p>
                      <a:r>
                        <a:rPr lang="en-US" b="0" dirty="0" smtClean="0">
                          <a:solidFill>
                            <a:schemeClr val="tx1"/>
                          </a:solidFill>
                          <a:ea typeface="ＭＳ Ｐゴシック" charset="-128"/>
                          <a:cs typeface="ＭＳ Ｐゴシック" charset="-128"/>
                        </a:rPr>
                        <a:t>Olivier </a:t>
                      </a:r>
                      <a:r>
                        <a:rPr lang="en-US" b="0" dirty="0" err="1" smtClean="0">
                          <a:solidFill>
                            <a:schemeClr val="tx1"/>
                          </a:solidFill>
                          <a:ea typeface="ＭＳ Ｐゴシック" charset="-128"/>
                          <a:cs typeface="ＭＳ Ｐゴシック" charset="-128"/>
                        </a:rPr>
                        <a:t>Hayard</a:t>
                      </a:r>
                      <a:endParaRPr lang="en-US" b="0" dirty="0">
                        <a:solidFill>
                          <a:schemeClr val="tx1"/>
                        </a:solidFill>
                      </a:endParaRPr>
                    </a:p>
                  </a:txBody>
                  <a:tcPr>
                    <a:solidFill>
                      <a:schemeClr val="bg1"/>
                    </a:solidFill>
                  </a:tcPr>
                </a:tc>
                <a:tc>
                  <a:txBody>
                    <a:bodyPr/>
                    <a:lstStyle/>
                    <a:p>
                      <a:r>
                        <a:rPr lang="en-US" b="0" dirty="0" smtClean="0">
                          <a:solidFill>
                            <a:schemeClr val="tx1"/>
                          </a:solidFill>
                          <a:ea typeface="ＭＳ Ｐゴシック" charset="-128"/>
                          <a:cs typeface="ＭＳ Ｐゴシック" charset="-128"/>
                        </a:rPr>
                        <a:t>Olivier </a:t>
                      </a:r>
                      <a:r>
                        <a:rPr lang="en-US" b="0" dirty="0" err="1" smtClean="0">
                          <a:solidFill>
                            <a:schemeClr val="tx1"/>
                          </a:solidFill>
                          <a:ea typeface="ＭＳ Ｐゴシック" charset="-128"/>
                          <a:cs typeface="ＭＳ Ｐゴシック" charset="-128"/>
                        </a:rPr>
                        <a:t>Perroud</a:t>
                      </a:r>
                      <a:endParaRPr lang="en-US" b="0" dirty="0">
                        <a:solidFill>
                          <a:schemeClr val="tx1"/>
                        </a:solidFill>
                      </a:endParaRPr>
                    </a:p>
                  </a:txBody>
                  <a:tcPr>
                    <a:solidFill>
                      <a:schemeClr val="bg1"/>
                    </a:solidFill>
                  </a:tcPr>
                </a:tc>
              </a:tr>
              <a:tr h="320040">
                <a:tc>
                  <a:txBody>
                    <a:bodyPr/>
                    <a:lstStyle/>
                    <a:p>
                      <a:r>
                        <a:rPr lang="en-US" b="0" dirty="0" smtClean="0">
                          <a:solidFill>
                            <a:schemeClr val="tx1"/>
                          </a:solidFill>
                          <a:ea typeface="ＭＳ Ｐゴシック" charset="-128"/>
                          <a:cs typeface="ＭＳ Ｐゴシック" charset="-128"/>
                        </a:rPr>
                        <a:t> </a:t>
                      </a:r>
                      <a:r>
                        <a:rPr lang="en-US" b="0" dirty="0" err="1" smtClean="0">
                          <a:solidFill>
                            <a:schemeClr val="tx1"/>
                          </a:solidFill>
                          <a:ea typeface="ＭＳ Ｐゴシック" charset="-128"/>
                          <a:cs typeface="ＭＳ Ｐゴシック" charset="-128"/>
                        </a:rPr>
                        <a:t>Frédéric</a:t>
                      </a:r>
                      <a:r>
                        <a:rPr lang="en-US" b="0" dirty="0" smtClean="0">
                          <a:solidFill>
                            <a:schemeClr val="tx1"/>
                          </a:solidFill>
                          <a:ea typeface="ＭＳ Ｐゴシック" charset="-128"/>
                          <a:cs typeface="ＭＳ Ｐゴシック" charset="-128"/>
                        </a:rPr>
                        <a:t> </a:t>
                      </a:r>
                      <a:r>
                        <a:rPr lang="en-US" b="0" dirty="0" err="1" smtClean="0">
                          <a:solidFill>
                            <a:schemeClr val="tx1"/>
                          </a:solidFill>
                          <a:ea typeface="ＭＳ Ｐゴシック" charset="-128"/>
                          <a:cs typeface="ＭＳ Ｐゴシック" charset="-128"/>
                        </a:rPr>
                        <a:t>Bouchet</a:t>
                      </a:r>
                      <a:endParaRPr lang="en-US" b="0" dirty="0">
                        <a:solidFill>
                          <a:schemeClr val="tx1"/>
                        </a:solidFill>
                      </a:endParaRPr>
                    </a:p>
                  </a:txBody>
                  <a:tcPr>
                    <a:solidFill>
                      <a:schemeClr val="bg1"/>
                    </a:solidFill>
                  </a:tcPr>
                </a:tc>
                <a:tc>
                  <a:txBody>
                    <a:bodyPr/>
                    <a:lstStyle/>
                    <a:p>
                      <a:r>
                        <a:rPr lang="en-US" b="0" dirty="0" smtClean="0">
                          <a:solidFill>
                            <a:schemeClr val="tx1"/>
                          </a:solidFill>
                          <a:ea typeface="ＭＳ Ｐゴシック" charset="-128"/>
                          <a:cs typeface="ＭＳ Ｐゴシック" charset="-128"/>
                        </a:rPr>
                        <a:t>Guy </a:t>
                      </a:r>
                      <a:r>
                        <a:rPr lang="en-US" b="0" dirty="0" err="1" smtClean="0">
                          <a:solidFill>
                            <a:schemeClr val="tx1"/>
                          </a:solidFill>
                          <a:ea typeface="ＭＳ Ｐゴシック" charset="-128"/>
                          <a:cs typeface="ＭＳ Ｐゴシック" charset="-128"/>
                        </a:rPr>
                        <a:t>Genilloud</a:t>
                      </a:r>
                      <a:endParaRPr lang="en-US" b="0" dirty="0">
                        <a:solidFill>
                          <a:schemeClr val="tx1"/>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ea typeface="ＭＳ Ｐゴシック" charset="-128"/>
                          <a:cs typeface="ＭＳ Ｐゴシック" charset="-128"/>
                        </a:rPr>
                        <a:t>Don </a:t>
                      </a:r>
                      <a:r>
                        <a:rPr lang="en-US" b="0" dirty="0" err="1" smtClean="0">
                          <a:solidFill>
                            <a:schemeClr val="tx1"/>
                          </a:solidFill>
                          <a:ea typeface="ＭＳ Ｐゴシック" charset="-128"/>
                          <a:cs typeface="ＭＳ Ｐゴシック" charset="-128"/>
                        </a:rPr>
                        <a:t>Gause</a:t>
                      </a:r>
                      <a:endParaRPr lang="en-US" dirty="0">
                        <a:solidFill>
                          <a:schemeClr val="tx1"/>
                        </a:solidFill>
                      </a:endParaRPr>
                    </a:p>
                  </a:txBody>
                  <a:tcPr>
                    <a:solidFill>
                      <a:schemeClr val="bg1"/>
                    </a:solidFill>
                  </a:tcPr>
                </a:tc>
              </a:tr>
              <a:tr h="3078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1"/>
                          </a:solidFill>
                          <a:ea typeface="ＭＳ Ｐゴシック" charset="-128"/>
                          <a:cs typeface="ＭＳ Ｐゴシック" charset="-128"/>
                        </a:rPr>
                        <a:t>Viktor </a:t>
                      </a:r>
                      <a:r>
                        <a:rPr lang="en-US" b="0" dirty="0" err="1" smtClean="0">
                          <a:solidFill>
                            <a:schemeClr val="tx1"/>
                          </a:solidFill>
                          <a:ea typeface="ＭＳ Ｐゴシック" charset="-128"/>
                          <a:cs typeface="ＭＳ Ｐゴシック" charset="-128"/>
                        </a:rPr>
                        <a:t>Kuncak</a:t>
                      </a:r>
                      <a:endParaRPr lang="en-US" b="0" dirty="0" smtClean="0">
                        <a:solidFill>
                          <a:schemeClr val="tx1"/>
                        </a:solidFill>
                      </a:endParaRPr>
                    </a:p>
                  </a:txBody>
                  <a:tcPr>
                    <a:solidFill>
                      <a:schemeClr val="bg1"/>
                    </a:solidFill>
                  </a:tcPr>
                </a:tc>
                <a:tc>
                  <a:txBody>
                    <a:bodyPr/>
                    <a:lstStyle/>
                    <a:p>
                      <a:endParaRPr lang="en-US" b="0" dirty="0">
                        <a:solidFill>
                          <a:schemeClr val="tx1"/>
                        </a:solidFill>
                      </a:endParaRPr>
                    </a:p>
                  </a:txBody>
                  <a:tcPr>
                    <a:solidFill>
                      <a:schemeClr val="bg1"/>
                    </a:solidFill>
                  </a:tcPr>
                </a:tc>
                <a:tc>
                  <a:txBody>
                    <a:bodyPr/>
                    <a:lstStyle/>
                    <a:p>
                      <a:endParaRPr lang="en-US" dirty="0">
                        <a:solidFill>
                          <a:schemeClr val="tx1"/>
                        </a:solidFill>
                      </a:endParaRPr>
                    </a:p>
                  </a:txBody>
                  <a:tcPr>
                    <a:solidFill>
                      <a:schemeClr val="bg1"/>
                    </a:solidFill>
                  </a:tcPr>
                </a:tc>
              </a:tr>
            </a:tbl>
          </a:graphicData>
        </a:graphic>
      </p:graphicFrame>
    </p:spTree>
  </p:cSld>
  <p:clrMapOvr>
    <a:masterClrMapping/>
  </p:clrMapOvr>
</p:sld>
</file>

<file path=ppt/theme/theme1.xml><?xml version="1.0" encoding="utf-8"?>
<a:theme xmlns:a="http://schemas.openxmlformats.org/drawingml/2006/main" name="TAJ-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TAJ-Template.potx</Template>
  <TotalTime>111</TotalTime>
  <Words>1788</Words>
  <Application>Microsoft Macintosh PowerPoint</Application>
  <PresentationFormat>On-screen Show (4:3)</PresentationFormat>
  <Paragraphs>136</Paragraphs>
  <Slides>10</Slides>
  <Notes>10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TAJ-Template</vt:lpstr>
      <vt:lpstr>SEAM A Family of Methods for  Business and IT Co-evolution</vt:lpstr>
      <vt:lpstr>SEAM « Systemic Enterprise Architecture Methodology »</vt:lpstr>
      <vt:lpstr>SEAM Example (as-is)</vt:lpstr>
      <vt:lpstr>SEAM Example (to-be)</vt:lpstr>
      <vt:lpstr> SEAM Principles</vt:lpstr>
      <vt:lpstr> SEAM Process</vt:lpstr>
      <vt:lpstr> SEAM Family of Methods</vt:lpstr>
      <vt:lpstr>Slide 8</vt:lpstr>
      <vt:lpstr>Credits</vt:lpstr>
      <vt:lpstr>Slide 10</vt:lpstr>
    </vt:vector>
  </TitlesOfParts>
  <Company>JanBead0it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Alain Wegmann</dc:creator>
  <cp:lastModifiedBy>Alain Wegmann</cp:lastModifiedBy>
  <cp:revision>22</cp:revision>
  <cp:lastPrinted>2010-03-07T09:13:08Z</cp:lastPrinted>
  <dcterms:created xsi:type="dcterms:W3CDTF">2010-03-07T09:27:30Z</dcterms:created>
  <dcterms:modified xsi:type="dcterms:W3CDTF">2010-03-07T09:28:07Z</dcterms:modified>
</cp:coreProperties>
</file>