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handoutMasterIdLst>
    <p:handoutMasterId r:id="rId38"/>
  </p:handoutMasterIdLst>
  <p:sldIdLst>
    <p:sldId id="256" r:id="rId2"/>
    <p:sldId id="257" r:id="rId3"/>
    <p:sldId id="282" r:id="rId4"/>
    <p:sldId id="258" r:id="rId5"/>
    <p:sldId id="262" r:id="rId6"/>
    <p:sldId id="261" r:id="rId7"/>
    <p:sldId id="283" r:id="rId8"/>
    <p:sldId id="286" r:id="rId9"/>
    <p:sldId id="263" r:id="rId10"/>
    <p:sldId id="264" r:id="rId11"/>
    <p:sldId id="266" r:id="rId12"/>
    <p:sldId id="268" r:id="rId13"/>
    <p:sldId id="269" r:id="rId14"/>
    <p:sldId id="271" r:id="rId15"/>
    <p:sldId id="289" r:id="rId16"/>
    <p:sldId id="270" r:id="rId17"/>
    <p:sldId id="292" r:id="rId18"/>
    <p:sldId id="290" r:id="rId19"/>
    <p:sldId id="288" r:id="rId20"/>
    <p:sldId id="272" r:id="rId21"/>
    <p:sldId id="274" r:id="rId22"/>
    <p:sldId id="284" r:id="rId23"/>
    <p:sldId id="276" r:id="rId24"/>
    <p:sldId id="277" r:id="rId25"/>
    <p:sldId id="278" r:id="rId26"/>
    <p:sldId id="273" r:id="rId27"/>
    <p:sldId id="293" r:id="rId28"/>
    <p:sldId id="285" r:id="rId29"/>
    <p:sldId id="259" r:id="rId30"/>
    <p:sldId id="267" r:id="rId31"/>
    <p:sldId id="275" r:id="rId32"/>
    <p:sldId id="291" r:id="rId33"/>
    <p:sldId id="279" r:id="rId34"/>
    <p:sldId id="294" r:id="rId35"/>
    <p:sldId id="281" r:id="rId36"/>
  </p:sldIdLst>
  <p:sldSz cx="9144000" cy="6858000" type="screen4x3"/>
  <p:notesSz cx="9855200" cy="6731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2034" y="-7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 varScale="1">
        <p:scale>
          <a:sx n="69" d="100"/>
          <a:sy n="69" d="100"/>
        </p:scale>
        <p:origin x="-2838" y="-108"/>
      </p:cViewPr>
      <p:guideLst>
        <p:guide orient="horz" pos="2120"/>
        <p:guide pos="31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0587" cy="336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5582333" y="0"/>
            <a:ext cx="4270587" cy="336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5569E1-C4F9-4554-8AAE-E787533658AE}" type="datetimeFigureOut">
              <a:rPr lang="en-US" smtClean="0"/>
              <a:t>5/21/2012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6393282"/>
            <a:ext cx="4270587" cy="336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5582333" y="6393282"/>
            <a:ext cx="4270587" cy="336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81E703-80A5-43BA-9793-0C8A1BDC8F1B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51594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0587" cy="336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582333" y="0"/>
            <a:ext cx="4270587" cy="336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01B765-E999-4D3D-9475-89FBE1DD1D20}" type="datetimeFigureOut">
              <a:rPr lang="fr-FR" smtClean="0"/>
              <a:pPr/>
              <a:t>21/05/2012</a:t>
            </a:fld>
            <a:endParaRPr lang="fr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44850" y="504825"/>
            <a:ext cx="3365500" cy="25241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85520" y="3197225"/>
            <a:ext cx="7884160" cy="3028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393282"/>
            <a:ext cx="4270587" cy="336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582333" y="6393282"/>
            <a:ext cx="4270587" cy="336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593316-8DE1-429C-97DC-8DC71A6E875F}" type="slidenum">
              <a:rPr lang="fr-CH" smtClean="0"/>
              <a:pPr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833787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r>
              <a:rPr lang="en-US" smtClean="0"/>
              <a:t>notes</a:t>
            </a:r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6E34066-0229-4DF9-B248-06FA041737FF}" type="slidenum">
              <a:rPr lang="en-US" smtClean="0">
                <a:ea typeface="ヒラギノ角ゴ ProN W3" charset="-128"/>
              </a:rPr>
              <a:pPr/>
              <a:t>6</a:t>
            </a:fld>
            <a:endParaRPr lang="en-US" smtClean="0">
              <a:ea typeface="ヒラギノ角ゴ ProN W3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5/21/2012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5/21/2012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5/21/2012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>
                <a:solidFill>
                  <a:srgbClr val="00206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b="0"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5/21/2012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5/21/2012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5/21/2012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5/21/2012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5/21/2012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5/21/2012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5/21/2012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2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itchFamily="2" charset="2"/>
        <a:buChar char="§"/>
        <a:defRPr sz="2400" b="1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§"/>
        <a:defRPr sz="2400" b="1" kern="1200">
          <a:solidFill>
            <a:schemeClr val="bg2">
              <a:lumMod val="25000"/>
            </a:schemeClr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3" Type="http://schemas.openxmlformats.org/officeDocument/2006/relationships/image" Target="../media/image54.png"/><Relationship Id="rId7" Type="http://schemas.openxmlformats.org/officeDocument/2006/relationships/image" Target="../media/image58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jpeg"/><Relationship Id="rId3" Type="http://schemas.openxmlformats.org/officeDocument/2006/relationships/image" Target="../media/image61.jpeg"/><Relationship Id="rId7" Type="http://schemas.openxmlformats.org/officeDocument/2006/relationships/image" Target="../media/image65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10" Type="http://schemas.openxmlformats.org/officeDocument/2006/relationships/image" Target="../media/image68.png"/><Relationship Id="rId4" Type="http://schemas.openxmlformats.org/officeDocument/2006/relationships/image" Target="../media/image62.jpeg"/><Relationship Id="rId9" Type="http://schemas.openxmlformats.org/officeDocument/2006/relationships/image" Target="../media/image67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2.jpe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png"/><Relationship Id="rId3" Type="http://schemas.openxmlformats.org/officeDocument/2006/relationships/image" Target="../media/image74.jpeg"/><Relationship Id="rId7" Type="http://schemas.openxmlformats.org/officeDocument/2006/relationships/image" Target="../media/image78.png"/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7.png"/><Relationship Id="rId5" Type="http://schemas.openxmlformats.org/officeDocument/2006/relationships/image" Target="../media/image76.jpeg"/><Relationship Id="rId4" Type="http://schemas.openxmlformats.org/officeDocument/2006/relationships/image" Target="../media/image75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7" Type="http://schemas.openxmlformats.org/officeDocument/2006/relationships/image" Target="../media/image8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84.png"/><Relationship Id="rId5" Type="http://schemas.openxmlformats.org/officeDocument/2006/relationships/image" Target="../media/image83.png"/><Relationship Id="rId4" Type="http://schemas.openxmlformats.org/officeDocument/2006/relationships/image" Target="../media/image82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0.png"/><Relationship Id="rId5" Type="http://schemas.openxmlformats.org/officeDocument/2006/relationships/image" Target="../media/image89.png"/><Relationship Id="rId4" Type="http://schemas.openxmlformats.org/officeDocument/2006/relationships/image" Target="../media/image88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1"/>
          <p:cNvSpPr>
            <a:spLocks noGrp="1" noChangeArrowheads="1"/>
          </p:cNvSpPr>
          <p:nvPr>
            <p:ph type="title"/>
          </p:nvPr>
        </p:nvSpPr>
        <p:spPr>
          <a:xfrm>
            <a:off x="401836" y="2580679"/>
            <a:ext cx="8340328" cy="2928938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500" dirty="0" smtClean="0">
                <a:solidFill>
                  <a:srgbClr val="0000FF"/>
                </a:solidFill>
              </a:rPr>
              <a:t>Communication Systems</a:t>
            </a:r>
            <a:br>
              <a:rPr lang="en-US" sz="4500" dirty="0" smtClean="0">
                <a:solidFill>
                  <a:srgbClr val="0000FF"/>
                </a:solidFill>
              </a:rPr>
            </a:br>
            <a:r>
              <a:rPr lang="en-US" sz="4500" i="1" dirty="0" err="1" smtClean="0">
                <a:solidFill>
                  <a:srgbClr val="0000FF"/>
                </a:solidFill>
              </a:rPr>
              <a:t>Systèmes</a:t>
            </a:r>
            <a:r>
              <a:rPr lang="en-US" sz="4500" i="1" dirty="0" smtClean="0">
                <a:solidFill>
                  <a:srgbClr val="0000FF"/>
                </a:solidFill>
              </a:rPr>
              <a:t> de Communication</a:t>
            </a:r>
            <a:br>
              <a:rPr lang="en-US" sz="4500" i="1" dirty="0" smtClean="0">
                <a:solidFill>
                  <a:srgbClr val="0000FF"/>
                </a:solidFill>
              </a:rPr>
            </a:br>
            <a:r>
              <a:rPr lang="en-US" sz="4800" dirty="0" err="1" smtClean="0">
                <a:solidFill>
                  <a:srgbClr val="0000FF"/>
                </a:solidFill>
              </a:rPr>
              <a:t>ssc.epfl.ch</a:t>
            </a:r>
            <a:r>
              <a:rPr lang="en-US" sz="4500" i="1" dirty="0" smtClean="0">
                <a:solidFill>
                  <a:srgbClr val="4D4D4D"/>
                </a:solidFill>
              </a:rPr>
              <a:t/>
            </a:r>
            <a:br>
              <a:rPr lang="en-US" sz="4500" i="1" dirty="0" smtClean="0">
                <a:solidFill>
                  <a:srgbClr val="4D4D4D"/>
                </a:solidFill>
              </a:rPr>
            </a:br>
            <a:r>
              <a:rPr lang="en-US" sz="4500" i="1" dirty="0" smtClean="0">
                <a:solidFill>
                  <a:srgbClr val="4D4D4D"/>
                </a:solidFill>
              </a:rPr>
              <a:t/>
            </a:r>
            <a:br>
              <a:rPr lang="en-US" sz="4500" i="1" dirty="0" smtClean="0">
                <a:solidFill>
                  <a:srgbClr val="4D4D4D"/>
                </a:solidFill>
              </a:rPr>
            </a:br>
            <a:r>
              <a:rPr lang="en-US" sz="4500" i="1" dirty="0" smtClean="0">
                <a:solidFill>
                  <a:srgbClr val="4D4D4D"/>
                </a:solidFill>
              </a:rPr>
              <a:t>Computer Science</a:t>
            </a:r>
            <a:br>
              <a:rPr lang="en-US" sz="4500" i="1" dirty="0" smtClean="0">
                <a:solidFill>
                  <a:srgbClr val="4D4D4D"/>
                </a:solidFill>
              </a:rPr>
            </a:br>
            <a:r>
              <a:rPr lang="en-US" sz="4500" i="1" dirty="0" err="1" smtClean="0">
                <a:solidFill>
                  <a:srgbClr val="4D4D4D"/>
                </a:solidFill>
              </a:rPr>
              <a:t>Informatique</a:t>
            </a:r>
            <a:r>
              <a:rPr lang="en-US" sz="4500" i="1" dirty="0" smtClean="0">
                <a:solidFill>
                  <a:srgbClr val="4D4D4D"/>
                </a:solidFill>
              </a:rPr>
              <a:t/>
            </a:r>
            <a:br>
              <a:rPr lang="en-US" sz="4500" i="1" dirty="0" smtClean="0">
                <a:solidFill>
                  <a:srgbClr val="4D4D4D"/>
                </a:solidFill>
              </a:rPr>
            </a:br>
            <a:r>
              <a:rPr lang="en-US" sz="4500" i="1" dirty="0" err="1" smtClean="0">
                <a:solidFill>
                  <a:srgbClr val="4D4D4D"/>
                </a:solidFill>
              </a:rPr>
              <a:t>sin.epfl.ch</a:t>
            </a:r>
            <a:r>
              <a:rPr lang="en-US" sz="4500" i="1" dirty="0" smtClean="0">
                <a:solidFill>
                  <a:srgbClr val="4D4D4D"/>
                </a:solidFill>
              </a:rPr>
              <a:t/>
            </a:r>
            <a:br>
              <a:rPr lang="en-US" sz="4500" i="1" dirty="0" smtClean="0">
                <a:solidFill>
                  <a:srgbClr val="4D4D4D"/>
                </a:solidFill>
              </a:rPr>
            </a:br>
            <a:r>
              <a:rPr lang="en-US" sz="4500" i="1" dirty="0" smtClean="0">
                <a:solidFill>
                  <a:srgbClr val="4D4D4D"/>
                </a:solidFill>
              </a:rPr>
              <a:t/>
            </a:r>
            <a:br>
              <a:rPr lang="en-US" sz="4500" i="1" dirty="0" smtClean="0">
                <a:solidFill>
                  <a:srgbClr val="4D4D4D"/>
                </a:solidFill>
              </a:rPr>
            </a:br>
            <a:r>
              <a:rPr lang="en-US" sz="4500" i="1" dirty="0" smtClean="0">
                <a:solidFill>
                  <a:srgbClr val="4D4D4D"/>
                </a:solidFill>
              </a:rPr>
              <a:t/>
            </a:r>
            <a:br>
              <a:rPr lang="en-US" sz="4500" i="1" dirty="0" smtClean="0">
                <a:solidFill>
                  <a:srgbClr val="4D4D4D"/>
                </a:solidFill>
              </a:rPr>
            </a:br>
            <a:r>
              <a:rPr lang="en-US" sz="4500" i="1" dirty="0" smtClean="0">
                <a:solidFill>
                  <a:srgbClr val="4D4D4D"/>
                </a:solidFill>
              </a:rPr>
              <a:t/>
            </a:r>
            <a:br>
              <a:rPr lang="en-US" sz="4500" i="1" dirty="0" smtClean="0">
                <a:solidFill>
                  <a:srgbClr val="4D4D4D"/>
                </a:solidFill>
              </a:rPr>
            </a:br>
            <a:endParaRPr lang="en-US" sz="4500" dirty="0" smtClean="0">
              <a:solidFill>
                <a:srgbClr val="4D4D4D"/>
              </a:solidFill>
            </a:endParaRPr>
          </a:p>
        </p:txBody>
      </p:sp>
      <p:pic>
        <p:nvPicPr>
          <p:cNvPr id="3993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9735" y="5393532"/>
            <a:ext cx="1964531" cy="94877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3250" name="Object 1"/>
          <p:cNvGraphicFramePr>
            <a:graphicFrameLocks/>
          </p:cNvGraphicFramePr>
          <p:nvPr/>
        </p:nvGraphicFramePr>
        <p:xfrm>
          <a:off x="1558231" y="1357313"/>
          <a:ext cx="6695033" cy="50173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Chart" r:id="rId3" imgW="13379408" imgH="10028209" progId="MSGraph.Chart.8">
                  <p:embed/>
                </p:oleObj>
              </mc:Choice>
              <mc:Fallback>
                <p:oleObj name="Chart" r:id="rId3" imgW="13379408" imgH="10028209" progId="MSGraph.Chart.8">
                  <p:embed/>
                  <p:pic>
                    <p:nvPicPr>
                      <p:cNvPr id="0" name="Object 1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58231" y="1357313"/>
                        <a:ext cx="6695033" cy="501736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32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Première Année du Bachelor</a:t>
            </a:r>
          </a:p>
        </p:txBody>
      </p:sp>
      <p:sp>
        <p:nvSpPr>
          <p:cNvPr id="53252" name="Rectangle 3"/>
          <p:cNvSpPr>
            <a:spLocks/>
          </p:cNvSpPr>
          <p:nvPr/>
        </p:nvSpPr>
        <p:spPr bwMode="auto">
          <a:xfrm>
            <a:off x="6832328" y="3429000"/>
            <a:ext cx="2134195" cy="140129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r"/>
            <a:r>
              <a:rPr lang="en-US" sz="2100" dirty="0">
                <a:solidFill>
                  <a:srgbClr val="676767"/>
                </a:solidFill>
              </a:rPr>
              <a:t>Intro au </a:t>
            </a:r>
            <a:r>
              <a:rPr lang="en-US" sz="2100" dirty="0" err="1">
                <a:solidFill>
                  <a:srgbClr val="676767"/>
                </a:solidFill>
              </a:rPr>
              <a:t>codage</a:t>
            </a:r>
            <a:r>
              <a:rPr lang="en-US" sz="2100" dirty="0">
                <a:solidFill>
                  <a:srgbClr val="676767"/>
                </a:solidFill>
              </a:rPr>
              <a:t>, à la </a:t>
            </a:r>
            <a:r>
              <a:rPr lang="en-US" sz="2100" dirty="0" err="1">
                <a:solidFill>
                  <a:srgbClr val="676767"/>
                </a:solidFill>
              </a:rPr>
              <a:t>cryptographie</a:t>
            </a:r>
            <a:r>
              <a:rPr lang="en-US" sz="2100" dirty="0">
                <a:solidFill>
                  <a:srgbClr val="676767"/>
                </a:solidFill>
              </a:rPr>
              <a:t> et au </a:t>
            </a:r>
            <a:r>
              <a:rPr lang="en-US" sz="2100" dirty="0" err="1">
                <a:solidFill>
                  <a:srgbClr val="676767"/>
                </a:solidFill>
              </a:rPr>
              <a:t>traitement</a:t>
            </a:r>
            <a:r>
              <a:rPr lang="en-US" sz="2100" dirty="0">
                <a:solidFill>
                  <a:srgbClr val="676767"/>
                </a:solidFill>
              </a:rPr>
              <a:t> du signal</a:t>
            </a:r>
          </a:p>
        </p:txBody>
      </p:sp>
      <p:sp>
        <p:nvSpPr>
          <p:cNvPr id="53253" name="Rectangle 4"/>
          <p:cNvSpPr>
            <a:spLocks/>
          </p:cNvSpPr>
          <p:nvPr/>
        </p:nvSpPr>
        <p:spPr bwMode="auto">
          <a:xfrm>
            <a:off x="6096000" y="1219200"/>
            <a:ext cx="2149673" cy="134838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r"/>
            <a:r>
              <a:rPr lang="en-US" sz="2100" dirty="0" err="1" smtClean="0">
                <a:solidFill>
                  <a:srgbClr val="676767"/>
                </a:solidFill>
              </a:rPr>
              <a:t>Programmation</a:t>
            </a:r>
            <a:r>
              <a:rPr lang="en-US" sz="2100" dirty="0" smtClean="0">
                <a:solidFill>
                  <a:srgbClr val="676767"/>
                </a:solidFill>
              </a:rPr>
              <a:t> </a:t>
            </a:r>
            <a:r>
              <a:rPr lang="en-US" sz="2100" dirty="0" err="1" smtClean="0">
                <a:solidFill>
                  <a:srgbClr val="676767"/>
                </a:solidFill>
              </a:rPr>
              <a:t>Systèmes</a:t>
            </a:r>
            <a:r>
              <a:rPr lang="en-US" sz="2100" dirty="0" smtClean="0">
                <a:solidFill>
                  <a:srgbClr val="676767"/>
                </a:solidFill>
              </a:rPr>
              <a:t> </a:t>
            </a:r>
            <a:r>
              <a:rPr lang="en-US" sz="2100" dirty="0" err="1">
                <a:solidFill>
                  <a:srgbClr val="676767"/>
                </a:solidFill>
              </a:rPr>
              <a:t>informatiques</a:t>
            </a:r>
            <a:r>
              <a:rPr lang="en-US" sz="2100" dirty="0">
                <a:solidFill>
                  <a:srgbClr val="676767"/>
                </a:solidFill>
              </a:rPr>
              <a:t> et </a:t>
            </a:r>
            <a:r>
              <a:rPr lang="en-US" sz="2100" dirty="0" err="1">
                <a:solidFill>
                  <a:srgbClr val="676767"/>
                </a:solidFill>
              </a:rPr>
              <a:t>Logiques</a:t>
            </a:r>
            <a:endParaRPr lang="en-US" sz="2100" dirty="0">
              <a:solidFill>
                <a:srgbClr val="676767"/>
              </a:solidFill>
            </a:endParaRPr>
          </a:p>
        </p:txBody>
      </p:sp>
      <p:sp>
        <p:nvSpPr>
          <p:cNvPr id="53254" name="Rectangle 5"/>
          <p:cNvSpPr>
            <a:spLocks/>
          </p:cNvSpPr>
          <p:nvPr/>
        </p:nvSpPr>
        <p:spPr bwMode="auto">
          <a:xfrm>
            <a:off x="533400" y="5334000"/>
            <a:ext cx="1625203" cy="70544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r>
              <a:rPr lang="en-US" sz="2100" dirty="0" err="1">
                <a:solidFill>
                  <a:srgbClr val="676767"/>
                </a:solidFill>
              </a:rPr>
              <a:t>Algèbre</a:t>
            </a:r>
            <a:r>
              <a:rPr lang="en-US" sz="2100" dirty="0">
                <a:solidFill>
                  <a:srgbClr val="676767"/>
                </a:solidFill>
              </a:rPr>
              <a:t>, </a:t>
            </a:r>
            <a:r>
              <a:rPr lang="en-US" sz="2100" dirty="0" err="1">
                <a:solidFill>
                  <a:srgbClr val="676767"/>
                </a:solidFill>
              </a:rPr>
              <a:t>Analyse</a:t>
            </a:r>
            <a:endParaRPr lang="en-US" sz="2100" dirty="0">
              <a:solidFill>
                <a:srgbClr val="676767"/>
              </a:solidFill>
            </a:endParaRPr>
          </a:p>
        </p:txBody>
      </p:sp>
      <p:sp>
        <p:nvSpPr>
          <p:cNvPr id="53255" name="Rectangle 6"/>
          <p:cNvSpPr>
            <a:spLocks/>
          </p:cNvSpPr>
          <p:nvPr/>
        </p:nvSpPr>
        <p:spPr bwMode="auto">
          <a:xfrm>
            <a:off x="152400" y="2286000"/>
            <a:ext cx="2286000" cy="7381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r>
              <a:rPr lang="en-US" sz="2100" dirty="0" err="1">
                <a:solidFill>
                  <a:srgbClr val="676767"/>
                </a:solidFill>
              </a:rPr>
              <a:t>Programmation</a:t>
            </a:r>
            <a:r>
              <a:rPr lang="en-US" sz="2100" dirty="0">
                <a:solidFill>
                  <a:srgbClr val="676767"/>
                </a:solidFill>
              </a:rPr>
              <a:t> et </a:t>
            </a:r>
            <a:r>
              <a:rPr lang="en-US" sz="2100" dirty="0" err="1">
                <a:solidFill>
                  <a:srgbClr val="676767"/>
                </a:solidFill>
              </a:rPr>
              <a:t>codage</a:t>
            </a:r>
            <a:r>
              <a:rPr lang="en-US" sz="2100" dirty="0">
                <a:solidFill>
                  <a:srgbClr val="676767"/>
                </a:solidFill>
              </a:rPr>
              <a:t> en </a:t>
            </a:r>
            <a:r>
              <a:rPr lang="en-US" sz="2100" dirty="0" err="1">
                <a:solidFill>
                  <a:srgbClr val="676767"/>
                </a:solidFill>
              </a:rPr>
              <a:t>pratique</a:t>
            </a:r>
            <a:endParaRPr lang="en-US" sz="2100" dirty="0">
              <a:solidFill>
                <a:srgbClr val="676767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Master </a:t>
            </a:r>
            <a:r>
              <a:rPr lang="en-US" dirty="0" err="1" smtClean="0"/>
              <a:t>SysCom</a:t>
            </a:r>
            <a:r>
              <a:rPr lang="en-US" dirty="0" smtClean="0"/>
              <a:t> et Info</a:t>
            </a:r>
            <a:endParaRPr lang="fr-CH" dirty="0"/>
          </a:p>
        </p:txBody>
      </p:sp>
      <p:pic>
        <p:nvPicPr>
          <p:cNvPr id="55300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9359" y="4614862"/>
            <a:ext cx="3348633" cy="178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55301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69199" y="4677370"/>
            <a:ext cx="3080742" cy="165199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143000"/>
            <a:ext cx="5638800" cy="4876800"/>
          </a:xfrm>
        </p:spPr>
        <p:txBody>
          <a:bodyPr/>
          <a:lstStyle/>
          <a:p>
            <a:r>
              <a:rPr lang="en-US" dirty="0" smtClean="0"/>
              <a:t>2 </a:t>
            </a:r>
            <a:r>
              <a:rPr lang="en-US" dirty="0" err="1" smtClean="0"/>
              <a:t>ans</a:t>
            </a:r>
            <a:r>
              <a:rPr lang="en-US" dirty="0" smtClean="0"/>
              <a:t> y </a:t>
            </a:r>
            <a:r>
              <a:rPr lang="en-US" dirty="0" err="1" smtClean="0"/>
              <a:t>compris</a:t>
            </a:r>
            <a:r>
              <a:rPr lang="en-US" dirty="0" smtClean="0"/>
              <a:t> </a:t>
            </a:r>
            <a:r>
              <a:rPr lang="en-US" dirty="0" err="1" smtClean="0"/>
              <a:t>thèse</a:t>
            </a:r>
            <a:r>
              <a:rPr lang="en-US" dirty="0" smtClean="0"/>
              <a:t> de Master</a:t>
            </a:r>
          </a:p>
          <a:p>
            <a:r>
              <a:rPr lang="en-US" dirty="0" err="1" smtClean="0"/>
              <a:t>sélection</a:t>
            </a:r>
            <a:r>
              <a:rPr lang="en-US" dirty="0" smtClean="0"/>
              <a:t> des </a:t>
            </a:r>
            <a:r>
              <a:rPr lang="en-US" dirty="0" err="1" smtClean="0"/>
              <a:t>matières</a:t>
            </a:r>
            <a:r>
              <a:rPr lang="en-US" dirty="0" smtClean="0"/>
              <a:t> </a:t>
            </a:r>
            <a:r>
              <a:rPr lang="en-US" dirty="0" err="1" smtClean="0"/>
              <a:t>principales</a:t>
            </a:r>
            <a:endParaRPr lang="en-US" dirty="0" smtClean="0"/>
          </a:p>
          <a:p>
            <a:r>
              <a:rPr lang="en-US" dirty="0" err="1" smtClean="0"/>
              <a:t>possibilité</a:t>
            </a:r>
            <a:r>
              <a:rPr lang="en-US" dirty="0" smtClean="0"/>
              <a:t> de faire des </a:t>
            </a:r>
            <a:r>
              <a:rPr lang="en-US" dirty="0" err="1" smtClean="0"/>
              <a:t>spécialisations</a:t>
            </a:r>
            <a:r>
              <a:rPr lang="en-US" dirty="0" smtClean="0"/>
              <a:t> </a:t>
            </a:r>
            <a:r>
              <a:rPr lang="en-US" dirty="0" err="1" smtClean="0"/>
              <a:t>dans</a:t>
            </a:r>
            <a:r>
              <a:rPr lang="en-US" dirty="0" smtClean="0"/>
              <a:t> le </a:t>
            </a:r>
            <a:r>
              <a:rPr lang="en-US" dirty="0" err="1" smtClean="0"/>
              <a:t>domaine</a:t>
            </a:r>
            <a:endParaRPr lang="en-US" dirty="0" smtClean="0"/>
          </a:p>
          <a:p>
            <a:r>
              <a:rPr lang="en-US" dirty="0" err="1" smtClean="0"/>
              <a:t>possibilité</a:t>
            </a:r>
            <a:r>
              <a:rPr lang="en-US" dirty="0" smtClean="0"/>
              <a:t> de faire un </a:t>
            </a:r>
            <a:r>
              <a:rPr lang="en-US" dirty="0" err="1" smtClean="0"/>
              <a:t>mineur</a:t>
            </a:r>
            <a:r>
              <a:rPr lang="en-US" dirty="0" smtClean="0"/>
              <a:t> </a:t>
            </a:r>
            <a:r>
              <a:rPr lang="en-US" dirty="0" err="1" smtClean="0"/>
              <a:t>dans</a:t>
            </a:r>
            <a:r>
              <a:rPr lang="en-US" dirty="0" smtClean="0"/>
              <a:t> un </a:t>
            </a:r>
            <a:r>
              <a:rPr lang="en-US" dirty="0" err="1" smtClean="0"/>
              <a:t>autre</a:t>
            </a:r>
            <a:r>
              <a:rPr lang="en-US" dirty="0" smtClean="0"/>
              <a:t> </a:t>
            </a:r>
            <a:r>
              <a:rPr lang="en-US" dirty="0" err="1" smtClean="0"/>
              <a:t>domaine</a:t>
            </a:r>
            <a:endParaRPr lang="en-US" dirty="0" smtClean="0"/>
          </a:p>
          <a:p>
            <a:r>
              <a:rPr lang="en-US" dirty="0" smtClean="0"/>
              <a:t>stage en </a:t>
            </a:r>
            <a:r>
              <a:rPr lang="en-US" dirty="0" err="1" smtClean="0"/>
              <a:t>entreprise</a:t>
            </a:r>
            <a:r>
              <a:rPr lang="en-US" dirty="0" smtClean="0"/>
              <a:t> et </a:t>
            </a:r>
            <a:r>
              <a:rPr lang="en-US" dirty="0" err="1" smtClean="0"/>
              <a:t>échange</a:t>
            </a:r>
            <a:r>
              <a:rPr lang="en-US" dirty="0" smtClean="0"/>
              <a:t> à </a:t>
            </a:r>
            <a:r>
              <a:rPr lang="en-US" dirty="0" err="1" smtClean="0"/>
              <a:t>l’étranger</a:t>
            </a:r>
            <a:endParaRPr lang="en-US" dirty="0" smtClean="0"/>
          </a:p>
          <a:p>
            <a:endParaRPr lang="fr-CH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 t="25925" b="25748"/>
          <a:stretch>
            <a:fillRect/>
          </a:stretch>
        </p:blipFill>
        <p:spPr bwMode="auto">
          <a:xfrm>
            <a:off x="6491883" y="357188"/>
            <a:ext cx="2303859" cy="1714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2294" name="Rectangle 6"/>
          <p:cNvSpPr>
            <a:spLocks/>
          </p:cNvSpPr>
          <p:nvPr/>
        </p:nvSpPr>
        <p:spPr bwMode="auto">
          <a:xfrm>
            <a:off x="294680" y="5438180"/>
            <a:ext cx="7206258" cy="571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en-US" sz="2500" dirty="0"/>
              <a:t>SSL:</a:t>
            </a:r>
            <a:r>
              <a:rPr lang="en-US" sz="2500" dirty="0">
                <a:solidFill>
                  <a:srgbClr val="727272"/>
                </a:solidFill>
              </a:rPr>
              <a:t> </a:t>
            </a:r>
            <a:r>
              <a:rPr lang="en-US" sz="2500" dirty="0">
                <a:solidFill>
                  <a:srgbClr val="4D4D4D"/>
                </a:solidFill>
              </a:rPr>
              <a:t>Encryption et </a:t>
            </a:r>
            <a:r>
              <a:rPr lang="en-US" sz="2500" dirty="0" err="1">
                <a:solidFill>
                  <a:srgbClr val="4D4D4D"/>
                </a:solidFill>
              </a:rPr>
              <a:t>Authentification</a:t>
            </a:r>
            <a:endParaRPr lang="en-US" sz="2500" dirty="0">
              <a:solidFill>
                <a:srgbClr val="4D4D4D"/>
              </a:solidFill>
            </a:endParaRPr>
          </a:p>
        </p:txBody>
      </p:sp>
      <p:sp>
        <p:nvSpPr>
          <p:cNvPr id="12295" name="Rectangle 7"/>
          <p:cNvSpPr>
            <a:spLocks/>
          </p:cNvSpPr>
          <p:nvPr/>
        </p:nvSpPr>
        <p:spPr bwMode="auto">
          <a:xfrm>
            <a:off x="6482953" y="2723555"/>
            <a:ext cx="2321719" cy="123229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en-US" sz="2500" dirty="0"/>
              <a:t>Portable:</a:t>
            </a:r>
            <a:r>
              <a:rPr lang="en-US" sz="2500" dirty="0">
                <a:solidFill>
                  <a:srgbClr val="727272"/>
                </a:solidFill>
              </a:rPr>
              <a:t> transmission </a:t>
            </a:r>
            <a:r>
              <a:rPr lang="en-US" sz="2500" dirty="0" err="1">
                <a:solidFill>
                  <a:srgbClr val="727272"/>
                </a:solidFill>
              </a:rPr>
              <a:t>sécurisée</a:t>
            </a:r>
            <a:endParaRPr lang="en-US" sz="2500" dirty="0">
              <a:solidFill>
                <a:srgbClr val="727272"/>
              </a:solidFill>
            </a:endParaRPr>
          </a:p>
        </p:txBody>
      </p:sp>
      <p:sp>
        <p:nvSpPr>
          <p:cNvPr id="12296" name="Rectangle 8"/>
          <p:cNvSpPr>
            <a:spLocks/>
          </p:cNvSpPr>
          <p:nvPr/>
        </p:nvSpPr>
        <p:spPr bwMode="auto">
          <a:xfrm>
            <a:off x="6482953" y="4661297"/>
            <a:ext cx="2321719" cy="123229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en-US" sz="2500" dirty="0"/>
              <a:t>RFID</a:t>
            </a:r>
          </a:p>
          <a:p>
            <a:pPr algn="ctr"/>
            <a:r>
              <a:rPr lang="en-US" sz="2500" dirty="0" err="1">
                <a:solidFill>
                  <a:srgbClr val="727272"/>
                </a:solidFill>
              </a:rPr>
              <a:t>Privé</a:t>
            </a:r>
            <a:r>
              <a:rPr lang="en-US" sz="2500" dirty="0">
                <a:solidFill>
                  <a:srgbClr val="727272"/>
                </a:solidFill>
              </a:rPr>
              <a:t> et secret</a:t>
            </a:r>
          </a:p>
        </p:txBody>
      </p:sp>
      <p:sp>
        <p:nvSpPr>
          <p:cNvPr id="12297" name="Rectangle 9"/>
          <p:cNvSpPr>
            <a:spLocks/>
          </p:cNvSpPr>
          <p:nvPr/>
        </p:nvSpPr>
        <p:spPr bwMode="auto">
          <a:xfrm>
            <a:off x="294680" y="5821040"/>
            <a:ext cx="7206258" cy="571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en-US" sz="2500" dirty="0"/>
              <a:t>Hackers: </a:t>
            </a:r>
            <a:r>
              <a:rPr lang="en-US" sz="2500" dirty="0">
                <a:solidFill>
                  <a:srgbClr val="676767"/>
                </a:solidFill>
              </a:rPr>
              <a:t>Protection </a:t>
            </a:r>
            <a:r>
              <a:rPr lang="en-US" sz="2500" dirty="0" err="1">
                <a:solidFill>
                  <a:srgbClr val="676767"/>
                </a:solidFill>
              </a:rPr>
              <a:t>contre</a:t>
            </a:r>
            <a:r>
              <a:rPr lang="en-US" sz="2500" dirty="0">
                <a:solidFill>
                  <a:srgbClr val="676767"/>
                </a:solidFill>
              </a:rPr>
              <a:t> </a:t>
            </a:r>
            <a:r>
              <a:rPr lang="en-US" sz="2500" dirty="0" err="1">
                <a:solidFill>
                  <a:srgbClr val="676767"/>
                </a:solidFill>
              </a:rPr>
              <a:t>vol</a:t>
            </a:r>
            <a:r>
              <a:rPr lang="en-US" sz="2500" dirty="0">
                <a:solidFill>
                  <a:srgbClr val="676767"/>
                </a:solidFill>
              </a:rPr>
              <a:t> </a:t>
            </a:r>
            <a:r>
              <a:rPr lang="en-US" sz="2500" dirty="0" err="1">
                <a:solidFill>
                  <a:srgbClr val="676767"/>
                </a:solidFill>
              </a:rPr>
              <a:t>d’identité</a:t>
            </a:r>
            <a:endParaRPr lang="en-US" sz="2500" dirty="0">
              <a:solidFill>
                <a:srgbClr val="676767"/>
              </a:solidFill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 t="14124" b="13768"/>
          <a:stretch>
            <a:fillRect/>
          </a:stretch>
        </p:blipFill>
        <p:spPr bwMode="auto">
          <a:xfrm>
            <a:off x="6491883" y="2294930"/>
            <a:ext cx="2303859" cy="173235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4" cstate="print"/>
          <a:srcRect t="12402" b="12402"/>
          <a:stretch>
            <a:fillRect/>
          </a:stretch>
        </p:blipFill>
        <p:spPr bwMode="auto">
          <a:xfrm>
            <a:off x="6491883" y="4241602"/>
            <a:ext cx="2303859" cy="173235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57354" name="Image 10" descr="ubs_e-banking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2034" y="1419821"/>
            <a:ext cx="5879083" cy="38196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457200" y="274638"/>
            <a:ext cx="5867400" cy="1143000"/>
          </a:xfrm>
        </p:spPr>
        <p:txBody>
          <a:bodyPr>
            <a:normAutofit fontScale="90000"/>
          </a:bodyPr>
          <a:lstStyle/>
          <a:p>
            <a:r>
              <a:rPr lang="fr-CH" dirty="0" smtClean="0"/>
              <a:t>Spécialisation SysCom: </a:t>
            </a:r>
            <a:br>
              <a:rPr lang="fr-CH" dirty="0" smtClean="0"/>
            </a:br>
            <a:r>
              <a:rPr lang="fr-CH" dirty="0" smtClean="0"/>
              <a:t>Sécurité de l’Information</a:t>
            </a:r>
            <a:br>
              <a:rPr lang="fr-CH" dirty="0" smtClean="0"/>
            </a:br>
            <a:endParaRPr lang="fr-CH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4" grpId="0" autoUpdateAnimBg="0"/>
      <p:bldP spid="12295" grpId="0" autoUpdateAnimBg="0"/>
      <p:bldP spid="12296" grpId="0" autoUpdateAnimBg="0"/>
      <p:bldP spid="12297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1"/>
          <p:cNvPicPr>
            <a:picLocks noChangeAspect="1" noChangeArrowheads="1"/>
          </p:cNvPicPr>
          <p:nvPr/>
        </p:nvPicPr>
        <p:blipFill>
          <a:blip r:embed="rId2" cstate="print"/>
          <a:srcRect l="1555" r="1437"/>
          <a:stretch>
            <a:fillRect/>
          </a:stretch>
        </p:blipFill>
        <p:spPr bwMode="auto">
          <a:xfrm>
            <a:off x="392906" y="2704580"/>
            <a:ext cx="5884664" cy="18406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 t="16464" b="16270"/>
          <a:stretch>
            <a:fillRect/>
          </a:stretch>
        </p:blipFill>
        <p:spPr bwMode="auto">
          <a:xfrm>
            <a:off x="6491883" y="357188"/>
            <a:ext cx="2303859" cy="1714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ym typeface="Helvetica Neue Light" charset="0"/>
              </a:rPr>
              <a:t>Spécialisation</a:t>
            </a:r>
            <a:r>
              <a:rPr lang="en-US" dirty="0" smtClean="0">
                <a:sym typeface="Helvetica Neue Light" charset="0"/>
              </a:rPr>
              <a:t> </a:t>
            </a:r>
            <a:r>
              <a:rPr lang="en-US" dirty="0" err="1" smtClean="0">
                <a:sym typeface="Helvetica Neue Light" charset="0"/>
              </a:rPr>
              <a:t>SysCom</a:t>
            </a:r>
            <a:r>
              <a:rPr lang="en-US" dirty="0" smtClean="0">
                <a:sym typeface="Helvetica Neue Light" charset="0"/>
              </a:rPr>
              <a:t>: </a:t>
            </a:r>
            <a:br>
              <a:rPr lang="en-US" dirty="0" smtClean="0">
                <a:sym typeface="Helvetica Neue Light" charset="0"/>
              </a:rPr>
            </a:br>
            <a:r>
              <a:rPr lang="en-US" dirty="0" smtClean="0">
                <a:sym typeface="Helvetica Neue Light" charset="0"/>
              </a:rPr>
              <a:t>Communication Radio</a:t>
            </a:r>
            <a:endParaRPr lang="fr-CH" dirty="0"/>
          </a:p>
        </p:txBody>
      </p:sp>
      <p:sp>
        <p:nvSpPr>
          <p:cNvPr id="4" name="Rectangle 4"/>
          <p:cNvSpPr>
            <a:spLocks/>
          </p:cNvSpPr>
          <p:nvPr/>
        </p:nvSpPr>
        <p:spPr bwMode="auto">
          <a:xfrm>
            <a:off x="464344" y="5438180"/>
            <a:ext cx="7206258" cy="113407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en-US" sz="2500" dirty="0"/>
              <a:t>Nokia:</a:t>
            </a:r>
            <a:r>
              <a:rPr lang="en-US" sz="2500" dirty="0">
                <a:solidFill>
                  <a:srgbClr val="727272"/>
                </a:solidFill>
              </a:rPr>
              <a:t> </a:t>
            </a:r>
            <a:r>
              <a:rPr lang="en-US" sz="2500" dirty="0">
                <a:solidFill>
                  <a:srgbClr val="4D4D4D"/>
                </a:solidFill>
              </a:rPr>
              <a:t>EPFL </a:t>
            </a:r>
            <a:r>
              <a:rPr lang="en-US" sz="2500" dirty="0" err="1">
                <a:solidFill>
                  <a:srgbClr val="4D4D4D"/>
                </a:solidFill>
              </a:rPr>
              <a:t>Lablet</a:t>
            </a:r>
            <a:endParaRPr lang="en-US" sz="2500" dirty="0">
              <a:solidFill>
                <a:srgbClr val="4D4D4D"/>
              </a:solidFill>
            </a:endParaRPr>
          </a:p>
        </p:txBody>
      </p:sp>
      <p:sp>
        <p:nvSpPr>
          <p:cNvPr id="13317" name="Rectangle 5"/>
          <p:cNvSpPr>
            <a:spLocks/>
          </p:cNvSpPr>
          <p:nvPr/>
        </p:nvSpPr>
        <p:spPr bwMode="auto">
          <a:xfrm>
            <a:off x="6482953" y="2723555"/>
            <a:ext cx="2473523" cy="123229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en-US" sz="2500" dirty="0"/>
              <a:t>Sensor Network:</a:t>
            </a:r>
            <a:r>
              <a:rPr lang="en-US" sz="2500" dirty="0">
                <a:solidFill>
                  <a:srgbClr val="727272"/>
                </a:solidFill>
              </a:rPr>
              <a:t> Surveillance du Permafrost</a:t>
            </a:r>
          </a:p>
        </p:txBody>
      </p:sp>
      <p:pic>
        <p:nvPicPr>
          <p:cNvPr id="58375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6117" y="2018109"/>
            <a:ext cx="4554141" cy="10715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6420445" y="2152055"/>
            <a:ext cx="2433340" cy="3741539"/>
            <a:chOff x="0" y="0"/>
            <a:chExt cx="2180" cy="3352"/>
          </a:xfrm>
        </p:grpSpPr>
        <p:sp>
          <p:nvSpPr>
            <p:cNvPr id="58377" name="Rectangle 8"/>
            <p:cNvSpPr>
              <a:spLocks/>
            </p:cNvSpPr>
            <p:nvPr/>
          </p:nvSpPr>
          <p:spPr bwMode="auto">
            <a:xfrm>
              <a:off x="56" y="2248"/>
              <a:ext cx="2080" cy="110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sz="2500" dirty="0" smtClean="0">
                  <a:solidFill>
                    <a:srgbClr val="4D4D4D"/>
                  </a:solidFill>
                </a:rPr>
                <a:t>Always on-line</a:t>
              </a:r>
              <a:endParaRPr lang="en-US" sz="2500" dirty="0">
                <a:solidFill>
                  <a:srgbClr val="4D4D4D"/>
                </a:solidFill>
              </a:endParaRPr>
            </a:p>
          </p:txBody>
        </p:sp>
        <p:grpSp>
          <p:nvGrpSpPr>
            <p:cNvPr id="5" name="Group 9"/>
            <p:cNvGrpSpPr>
              <a:grpSpLocks/>
            </p:cNvGrpSpPr>
            <p:nvPr/>
          </p:nvGrpSpPr>
          <p:grpSpPr bwMode="auto">
            <a:xfrm>
              <a:off x="0" y="0"/>
              <a:ext cx="2180" cy="1800"/>
              <a:chOff x="0" y="0"/>
              <a:chExt cx="2180" cy="1800"/>
            </a:xfrm>
          </p:grpSpPr>
          <p:pic>
            <p:nvPicPr>
              <p:cNvPr id="58379" name="Picture 10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 t="18974" r="24089" b="33092"/>
              <a:stretch>
                <a:fillRect/>
              </a:stretch>
            </p:blipFill>
            <p:spPr bwMode="auto">
              <a:xfrm>
                <a:off x="0" y="0"/>
                <a:ext cx="2180" cy="1800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</p:pic>
          <p:pic>
            <p:nvPicPr>
              <p:cNvPr id="58380" name="Picture 11"/>
              <p:cNvPicPr>
                <a:picLocks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60" y="99"/>
                <a:ext cx="1144" cy="320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</p:pic>
        </p:grp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317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 descr="pano1024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524869"/>
            <a:ext cx="6327800" cy="17078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1" name="Picture 1"/>
          <p:cNvPicPr>
            <a:picLocks noChangeAspect="1" noChangeArrowheads="1"/>
          </p:cNvPicPr>
          <p:nvPr/>
        </p:nvPicPr>
        <p:blipFill>
          <a:blip r:embed="rId3" cstate="print"/>
          <a:srcRect l="3304" t="13385" r="13971" b="13138"/>
          <a:stretch>
            <a:fillRect/>
          </a:stretch>
        </p:blipFill>
        <p:spPr bwMode="auto">
          <a:xfrm>
            <a:off x="6581180" y="160734"/>
            <a:ext cx="2116336" cy="193774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74638"/>
            <a:ext cx="5943600" cy="1143000"/>
          </a:xfrm>
        </p:spPr>
        <p:txBody>
          <a:bodyPr>
            <a:normAutofit/>
          </a:bodyPr>
          <a:lstStyle/>
          <a:p>
            <a:r>
              <a:rPr lang="en-US" dirty="0" err="1" smtClean="0">
                <a:sym typeface="Helvetica Neue Light" charset="0"/>
              </a:rPr>
              <a:t>Spécialisation</a:t>
            </a:r>
            <a:r>
              <a:rPr lang="en-US" dirty="0" smtClean="0">
                <a:sym typeface="Helvetica Neue Light" charset="0"/>
              </a:rPr>
              <a:t> </a:t>
            </a:r>
            <a:r>
              <a:rPr lang="en-US" dirty="0" err="1" smtClean="0">
                <a:sym typeface="Helvetica Neue Light" charset="0"/>
              </a:rPr>
              <a:t>SysCom</a:t>
            </a:r>
            <a:r>
              <a:rPr lang="en-US" dirty="0" smtClean="0">
                <a:sym typeface="Helvetica Neue Light" charset="0"/>
              </a:rPr>
              <a:t> et Info: </a:t>
            </a:r>
            <a:br>
              <a:rPr lang="en-US" dirty="0" smtClean="0">
                <a:sym typeface="Helvetica Neue Light" charset="0"/>
              </a:rPr>
            </a:br>
            <a:r>
              <a:rPr lang="en-US" dirty="0" err="1" smtClean="0">
                <a:sym typeface="Helvetica Neue Light" charset="0"/>
              </a:rPr>
              <a:t>Signaux</a:t>
            </a:r>
            <a:r>
              <a:rPr lang="en-US" dirty="0" smtClean="0">
                <a:sym typeface="Helvetica Neue Light" charset="0"/>
              </a:rPr>
              <a:t>, Images et Sons</a:t>
            </a:r>
            <a:endParaRPr lang="fr-CH" dirty="0"/>
          </a:p>
        </p:txBody>
      </p:sp>
      <p:sp>
        <p:nvSpPr>
          <p:cNvPr id="2" name="Rectangle 4"/>
          <p:cNvSpPr>
            <a:spLocks/>
          </p:cNvSpPr>
          <p:nvPr/>
        </p:nvSpPr>
        <p:spPr bwMode="auto">
          <a:xfrm>
            <a:off x="6482953" y="4313039"/>
            <a:ext cx="2321719" cy="202703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en-US" sz="2500" dirty="0" err="1">
                <a:solidFill>
                  <a:srgbClr val="4D4D4D"/>
                </a:solidFill>
              </a:rPr>
              <a:t>Analyse</a:t>
            </a:r>
            <a:r>
              <a:rPr lang="en-US" sz="2500" dirty="0">
                <a:solidFill>
                  <a:srgbClr val="4D4D4D"/>
                </a:solidFill>
              </a:rPr>
              <a:t> </a:t>
            </a:r>
            <a:r>
              <a:rPr lang="en-US" sz="2500" dirty="0" err="1">
                <a:solidFill>
                  <a:srgbClr val="4D4D4D"/>
                </a:solidFill>
              </a:rPr>
              <a:t>d’images</a:t>
            </a:r>
            <a:r>
              <a:rPr lang="en-US" sz="2500" dirty="0">
                <a:solidFill>
                  <a:srgbClr val="4D4D4D"/>
                </a:solidFill>
              </a:rPr>
              <a:t> par GPS et </a:t>
            </a:r>
            <a:r>
              <a:rPr lang="en-US" sz="2500" dirty="0" err="1">
                <a:solidFill>
                  <a:srgbClr val="4D4D4D"/>
                </a:solidFill>
              </a:rPr>
              <a:t>données</a:t>
            </a:r>
            <a:r>
              <a:rPr lang="en-US" sz="2500" dirty="0">
                <a:solidFill>
                  <a:srgbClr val="4D4D4D"/>
                </a:solidFill>
              </a:rPr>
              <a:t> </a:t>
            </a:r>
            <a:r>
              <a:rPr lang="en-US" sz="2500" dirty="0" err="1">
                <a:solidFill>
                  <a:srgbClr val="4D4D4D"/>
                </a:solidFill>
              </a:rPr>
              <a:t>vidéo</a:t>
            </a:r>
            <a:endParaRPr lang="en-US" sz="2500" dirty="0">
              <a:solidFill>
                <a:srgbClr val="4D4D4D"/>
              </a:solidFill>
            </a:endParaRPr>
          </a:p>
        </p:txBody>
      </p:sp>
      <p:sp>
        <p:nvSpPr>
          <p:cNvPr id="15365" name="Rectangle 5"/>
          <p:cNvSpPr>
            <a:spLocks/>
          </p:cNvSpPr>
          <p:nvPr/>
        </p:nvSpPr>
        <p:spPr bwMode="auto">
          <a:xfrm>
            <a:off x="330398" y="4964906"/>
            <a:ext cx="5697141" cy="5000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en-US" sz="2500" dirty="0" err="1">
                <a:solidFill>
                  <a:srgbClr val="4D4D4D"/>
                </a:solidFill>
              </a:rPr>
              <a:t>Stéréo</a:t>
            </a:r>
            <a:r>
              <a:rPr lang="en-US" sz="2500" dirty="0">
                <a:solidFill>
                  <a:srgbClr val="4D4D4D"/>
                </a:solidFill>
              </a:rPr>
              <a:t>, </a:t>
            </a:r>
            <a:r>
              <a:rPr lang="en-US" sz="2500" dirty="0" err="1">
                <a:solidFill>
                  <a:srgbClr val="4D4D4D"/>
                </a:solidFill>
              </a:rPr>
              <a:t>Tétraphonie</a:t>
            </a:r>
            <a:r>
              <a:rPr lang="en-US" sz="2500" dirty="0">
                <a:solidFill>
                  <a:srgbClr val="4D4D4D"/>
                </a:solidFill>
              </a:rPr>
              <a:t>, Son Surround</a:t>
            </a:r>
          </a:p>
        </p:txBody>
      </p:sp>
      <p:sp>
        <p:nvSpPr>
          <p:cNvPr id="15367" name="Rectangle 7"/>
          <p:cNvSpPr>
            <a:spLocks/>
          </p:cNvSpPr>
          <p:nvPr/>
        </p:nvSpPr>
        <p:spPr bwMode="auto">
          <a:xfrm>
            <a:off x="6340078" y="2437805"/>
            <a:ext cx="2652117" cy="167878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en-US" sz="2500" dirty="0" err="1">
                <a:solidFill>
                  <a:srgbClr val="4D4D4D"/>
                </a:solidFill>
              </a:rPr>
              <a:t>Amélioration</a:t>
            </a:r>
            <a:r>
              <a:rPr lang="en-US" sz="2500" dirty="0">
                <a:solidFill>
                  <a:srgbClr val="4D4D4D"/>
                </a:solidFill>
              </a:rPr>
              <a:t> </a:t>
            </a:r>
            <a:r>
              <a:rPr lang="en-US" sz="2500" dirty="0" err="1">
                <a:solidFill>
                  <a:srgbClr val="4D4D4D"/>
                </a:solidFill>
              </a:rPr>
              <a:t>d’Image</a:t>
            </a:r>
            <a:r>
              <a:rPr lang="en-US" sz="2500" dirty="0">
                <a:solidFill>
                  <a:srgbClr val="4D4D4D"/>
                </a:solidFill>
              </a:rPr>
              <a:t> par </a:t>
            </a:r>
            <a:r>
              <a:rPr lang="en-US" sz="2500" dirty="0" err="1">
                <a:solidFill>
                  <a:srgbClr val="4D4D4D"/>
                </a:solidFill>
              </a:rPr>
              <a:t>Traitement</a:t>
            </a:r>
            <a:r>
              <a:rPr lang="en-US" sz="2500" dirty="0">
                <a:solidFill>
                  <a:srgbClr val="4D4D4D"/>
                </a:solidFill>
              </a:rPr>
              <a:t> du Signal</a:t>
            </a:r>
          </a:p>
        </p:txBody>
      </p:sp>
      <p:sp>
        <p:nvSpPr>
          <p:cNvPr id="60424" name="Rectangle 9"/>
          <p:cNvSpPr>
            <a:spLocks/>
          </p:cNvSpPr>
          <p:nvPr/>
        </p:nvSpPr>
        <p:spPr bwMode="auto">
          <a:xfrm>
            <a:off x="568318" y="2593807"/>
            <a:ext cx="2469842" cy="41549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b">
            <a:spAutoFit/>
          </a:bodyPr>
          <a:lstStyle/>
          <a:p>
            <a:pPr algn="ctr"/>
            <a:r>
              <a:rPr lang="en-US" sz="2700" dirty="0">
                <a:solidFill>
                  <a:srgbClr val="FFFFFF"/>
                </a:solidFill>
              </a:rPr>
              <a:t>panorama.epfl.ch</a:t>
            </a:r>
          </a:p>
        </p:txBody>
      </p:sp>
      <p:pic>
        <p:nvPicPr>
          <p:cNvPr id="15366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3886" y="2190006"/>
            <a:ext cx="2387575" cy="193774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5" cstate="print"/>
          <a:srcRect t="19939" b="7071"/>
          <a:stretch>
            <a:fillRect/>
          </a:stretch>
        </p:blipFill>
        <p:spPr bwMode="auto">
          <a:xfrm>
            <a:off x="6491883" y="4250531"/>
            <a:ext cx="2303859" cy="173235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15365" grpId="0" autoUpdateAnimBg="0"/>
      <p:bldP spid="15367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91200" y="1828800"/>
            <a:ext cx="2794000" cy="2794000"/>
          </a:xfrm>
          <a:prstGeom prst="rect">
            <a:avLst/>
          </a:prstGeom>
        </p:spPr>
      </p:pic>
      <p:pic>
        <p:nvPicPr>
          <p:cNvPr id="5939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2057400"/>
            <a:ext cx="2676674" cy="185625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457200" y="274638"/>
            <a:ext cx="6019800" cy="1143000"/>
          </a:xfrm>
        </p:spPr>
        <p:txBody>
          <a:bodyPr>
            <a:normAutofit/>
          </a:bodyPr>
          <a:lstStyle/>
          <a:p>
            <a:r>
              <a:rPr lang="en-US" dirty="0" err="1" smtClean="0">
                <a:sym typeface="Helvetica Neue Light" charset="0"/>
              </a:rPr>
              <a:t>Spécialisation</a:t>
            </a:r>
            <a:r>
              <a:rPr lang="en-US" dirty="0" smtClean="0">
                <a:sym typeface="Helvetica Neue Light" charset="0"/>
              </a:rPr>
              <a:t> </a:t>
            </a:r>
            <a:r>
              <a:rPr lang="en-US" dirty="0" err="1" smtClean="0">
                <a:sym typeface="Helvetica Neue Light" charset="0"/>
              </a:rPr>
              <a:t>SysCom</a:t>
            </a:r>
            <a:r>
              <a:rPr lang="en-US" dirty="0" smtClean="0">
                <a:sym typeface="Helvetica Neue Light" charset="0"/>
              </a:rPr>
              <a:t> &amp; Info: </a:t>
            </a:r>
            <a:br>
              <a:rPr lang="en-US" dirty="0" smtClean="0">
                <a:sym typeface="Helvetica Neue Light" charset="0"/>
              </a:rPr>
            </a:br>
            <a:r>
              <a:rPr lang="en-US" dirty="0" smtClean="0">
                <a:sym typeface="Helvetica Neue Light" charset="0"/>
              </a:rPr>
              <a:t>Internet Computing</a:t>
            </a:r>
            <a:endParaRPr lang="fr-CH" dirty="0"/>
          </a:p>
        </p:txBody>
      </p:sp>
      <p:sp>
        <p:nvSpPr>
          <p:cNvPr id="3" name="Rectangle 5"/>
          <p:cNvSpPr>
            <a:spLocks/>
          </p:cNvSpPr>
          <p:nvPr/>
        </p:nvSpPr>
        <p:spPr bwMode="auto">
          <a:xfrm>
            <a:off x="464344" y="5438180"/>
            <a:ext cx="7206258" cy="571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en-US" sz="2500" dirty="0"/>
              <a:t>Internet:</a:t>
            </a:r>
            <a:r>
              <a:rPr lang="en-US" sz="2500" dirty="0" smtClean="0"/>
              <a:t> </a:t>
            </a:r>
            <a:r>
              <a:rPr lang="en-US" sz="2500" dirty="0" smtClean="0">
                <a:solidFill>
                  <a:srgbClr val="4D4D4D"/>
                </a:solidFill>
              </a:rPr>
              <a:t>search, inform and connect</a:t>
            </a:r>
            <a:endParaRPr lang="en-US" sz="2500" dirty="0">
              <a:solidFill>
                <a:srgbClr val="4D4D4D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010400" y="2819400"/>
            <a:ext cx="1703295" cy="2286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114800" y="1066800"/>
            <a:ext cx="2141361" cy="162435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667000" y="3429000"/>
            <a:ext cx="2738267" cy="1905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457200" y="274638"/>
            <a:ext cx="6019800" cy="1143000"/>
          </a:xfrm>
        </p:spPr>
        <p:txBody>
          <a:bodyPr>
            <a:normAutofit/>
          </a:bodyPr>
          <a:lstStyle/>
          <a:p>
            <a:r>
              <a:rPr lang="en-US" dirty="0" err="1" smtClean="0">
                <a:sym typeface="Helvetica Neue Light" charset="0"/>
              </a:rPr>
              <a:t>Spécialisation</a:t>
            </a:r>
            <a:r>
              <a:rPr lang="en-US" dirty="0" smtClean="0">
                <a:sym typeface="Helvetica Neue Light" charset="0"/>
              </a:rPr>
              <a:t> Info: </a:t>
            </a:r>
            <a:br>
              <a:rPr lang="en-US" dirty="0" smtClean="0">
                <a:sym typeface="Helvetica Neue Light" charset="0"/>
              </a:rPr>
            </a:br>
            <a:r>
              <a:rPr lang="en-US" dirty="0" smtClean="0">
                <a:sym typeface="Helvetica Neue Light" charset="0"/>
              </a:rPr>
              <a:t>Foundations of Software</a:t>
            </a:r>
            <a:endParaRPr lang="fr-CH" dirty="0"/>
          </a:p>
        </p:txBody>
      </p:sp>
      <p:sp>
        <p:nvSpPr>
          <p:cNvPr id="3" name="Rectangle 5"/>
          <p:cNvSpPr>
            <a:spLocks/>
          </p:cNvSpPr>
          <p:nvPr/>
        </p:nvSpPr>
        <p:spPr bwMode="auto">
          <a:xfrm>
            <a:off x="464344" y="5438180"/>
            <a:ext cx="7206258" cy="571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en-US" sz="2500" dirty="0" smtClean="0"/>
              <a:t>Programming and algorithm: </a:t>
            </a:r>
            <a:br>
              <a:rPr lang="en-US" sz="2500" dirty="0" smtClean="0"/>
            </a:br>
            <a:r>
              <a:rPr lang="en-US" sz="2500" dirty="0" smtClean="0">
                <a:solidFill>
                  <a:srgbClr val="4D4D4D"/>
                </a:solidFill>
              </a:rPr>
              <a:t>how to compute effectively…</a:t>
            </a:r>
            <a:endParaRPr lang="en-US" sz="2500" dirty="0">
              <a:solidFill>
                <a:srgbClr val="4D4D4D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62600" y="1219200"/>
            <a:ext cx="2904518" cy="361315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800" y="1752600"/>
            <a:ext cx="2743200" cy="83488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981200" y="2895600"/>
            <a:ext cx="1625600" cy="19304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457200" y="274638"/>
            <a:ext cx="6019800" cy="1143000"/>
          </a:xfrm>
        </p:spPr>
        <p:txBody>
          <a:bodyPr>
            <a:normAutofit/>
          </a:bodyPr>
          <a:lstStyle/>
          <a:p>
            <a:r>
              <a:rPr lang="en-US" dirty="0" err="1" smtClean="0">
                <a:sym typeface="Helvetica Neue Light" charset="0"/>
              </a:rPr>
              <a:t>Spécialisation</a:t>
            </a:r>
            <a:r>
              <a:rPr lang="en-US" dirty="0" smtClean="0">
                <a:sym typeface="Helvetica Neue Light" charset="0"/>
              </a:rPr>
              <a:t> Info: </a:t>
            </a:r>
            <a:br>
              <a:rPr lang="en-US" dirty="0" smtClean="0">
                <a:sym typeface="Helvetica Neue Light" charset="0"/>
              </a:rPr>
            </a:br>
            <a:r>
              <a:rPr lang="en-US" dirty="0" smtClean="0">
                <a:sym typeface="Helvetica Neue Light" charset="0"/>
              </a:rPr>
              <a:t>Industrial Informatics</a:t>
            </a:r>
            <a:endParaRPr lang="fr-CH" dirty="0"/>
          </a:p>
        </p:txBody>
      </p:sp>
      <p:sp>
        <p:nvSpPr>
          <p:cNvPr id="3" name="Rectangle 5"/>
          <p:cNvSpPr>
            <a:spLocks/>
          </p:cNvSpPr>
          <p:nvPr/>
        </p:nvSpPr>
        <p:spPr bwMode="auto">
          <a:xfrm>
            <a:off x="533400" y="5715000"/>
            <a:ext cx="7206258" cy="571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en-US" sz="2500" dirty="0" smtClean="0"/>
              <a:t>Industry: </a:t>
            </a:r>
            <a:r>
              <a:rPr lang="en-US" sz="2500" dirty="0" smtClean="0">
                <a:solidFill>
                  <a:srgbClr val="4D4D4D"/>
                </a:solidFill>
              </a:rPr>
              <a:t>how to manage trains, power lines, plants, cars, kitchen devices with computers….</a:t>
            </a:r>
            <a:endParaRPr lang="en-US" sz="2500" dirty="0">
              <a:solidFill>
                <a:srgbClr val="4D4D4D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0" y="1371600"/>
            <a:ext cx="4782790" cy="43434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457200" y="274638"/>
            <a:ext cx="6019800" cy="1143000"/>
          </a:xfrm>
        </p:spPr>
        <p:txBody>
          <a:bodyPr>
            <a:normAutofit/>
          </a:bodyPr>
          <a:lstStyle/>
          <a:p>
            <a:r>
              <a:rPr lang="en-US" dirty="0" err="1" smtClean="0">
                <a:sym typeface="Helvetica Neue Light" charset="0"/>
              </a:rPr>
              <a:t>Spécialisation</a:t>
            </a:r>
            <a:r>
              <a:rPr lang="en-US" dirty="0" smtClean="0">
                <a:sym typeface="Helvetica Neue Light" charset="0"/>
              </a:rPr>
              <a:t> Info: </a:t>
            </a:r>
            <a:br>
              <a:rPr lang="en-US" dirty="0" smtClean="0">
                <a:sym typeface="Helvetica Neue Light" charset="0"/>
              </a:rPr>
            </a:br>
            <a:r>
              <a:rPr lang="en-US" dirty="0" smtClean="0">
                <a:sym typeface="Helvetica Neue Light" charset="0"/>
              </a:rPr>
              <a:t>Computer Engineering</a:t>
            </a:r>
            <a:endParaRPr lang="fr-CH" dirty="0"/>
          </a:p>
        </p:txBody>
      </p:sp>
      <p:sp>
        <p:nvSpPr>
          <p:cNvPr id="3" name="Rectangle 5"/>
          <p:cNvSpPr>
            <a:spLocks/>
          </p:cNvSpPr>
          <p:nvPr/>
        </p:nvSpPr>
        <p:spPr bwMode="auto">
          <a:xfrm>
            <a:off x="381000" y="5410200"/>
            <a:ext cx="6146602" cy="571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en-US" sz="2500" dirty="0" smtClean="0"/>
              <a:t>Hardware: </a:t>
            </a:r>
            <a:r>
              <a:rPr lang="en-US" sz="2500" dirty="0" smtClean="0">
                <a:solidFill>
                  <a:srgbClr val="4D4D4D"/>
                </a:solidFill>
              </a:rPr>
              <a:t>how to build computing</a:t>
            </a:r>
            <a:br>
              <a:rPr lang="en-US" sz="2500" dirty="0" smtClean="0">
                <a:solidFill>
                  <a:srgbClr val="4D4D4D"/>
                </a:solidFill>
              </a:rPr>
            </a:br>
            <a:r>
              <a:rPr lang="en-US" sz="2500" dirty="0" smtClean="0">
                <a:solidFill>
                  <a:srgbClr val="4D4D4D"/>
                </a:solidFill>
              </a:rPr>
              <a:t>devices (from very small to huge)</a:t>
            </a:r>
            <a:endParaRPr lang="en-US" sz="2500" dirty="0">
              <a:solidFill>
                <a:srgbClr val="4D4D4D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3887" y="1524000"/>
            <a:ext cx="5138313" cy="302337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38200" y="1676400"/>
            <a:ext cx="1999370" cy="146685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52600" y="2628900"/>
            <a:ext cx="1417320" cy="16002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91200" y="4724400"/>
            <a:ext cx="2854537" cy="188595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81000" y="3733800"/>
            <a:ext cx="1359458" cy="122555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457200" y="274638"/>
            <a:ext cx="6019800" cy="1143000"/>
          </a:xfrm>
        </p:spPr>
        <p:txBody>
          <a:bodyPr>
            <a:normAutofit/>
          </a:bodyPr>
          <a:lstStyle/>
          <a:p>
            <a:r>
              <a:rPr lang="en-US" dirty="0" err="1" smtClean="0">
                <a:sym typeface="Helvetica Neue Light" charset="0"/>
              </a:rPr>
              <a:t>Spécialisation</a:t>
            </a:r>
            <a:r>
              <a:rPr lang="en-US" dirty="0" smtClean="0">
                <a:sym typeface="Helvetica Neue Light" charset="0"/>
              </a:rPr>
              <a:t> Info: </a:t>
            </a:r>
            <a:br>
              <a:rPr lang="en-US" dirty="0" smtClean="0">
                <a:sym typeface="Helvetica Neue Light" charset="0"/>
              </a:rPr>
            </a:br>
            <a:r>
              <a:rPr lang="en-US" dirty="0" smtClean="0">
                <a:sym typeface="Helvetica Neue Light" charset="0"/>
              </a:rPr>
              <a:t>Service Science</a:t>
            </a:r>
            <a:endParaRPr lang="fr-CH" dirty="0"/>
          </a:p>
        </p:txBody>
      </p:sp>
      <p:sp>
        <p:nvSpPr>
          <p:cNvPr id="3" name="Rectangle 5"/>
          <p:cNvSpPr>
            <a:spLocks/>
          </p:cNvSpPr>
          <p:nvPr/>
        </p:nvSpPr>
        <p:spPr bwMode="auto">
          <a:xfrm>
            <a:off x="464344" y="5438180"/>
            <a:ext cx="7206258" cy="571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en-US" sz="2500" dirty="0">
              <a:solidFill>
                <a:srgbClr val="4D4D4D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" y="1689434"/>
            <a:ext cx="2571750" cy="173956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05000" y="2667000"/>
            <a:ext cx="1819776" cy="2000250"/>
          </a:xfrm>
          <a:prstGeom prst="rect">
            <a:avLst/>
          </a:prstGeom>
        </p:spPr>
      </p:pic>
      <p:sp>
        <p:nvSpPr>
          <p:cNvPr id="16" name="Rectangle 5"/>
          <p:cNvSpPr>
            <a:spLocks/>
          </p:cNvSpPr>
          <p:nvPr/>
        </p:nvSpPr>
        <p:spPr bwMode="auto">
          <a:xfrm>
            <a:off x="616744" y="5590580"/>
            <a:ext cx="7206258" cy="571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en-US" sz="2500" dirty="0" smtClean="0"/>
              <a:t>Service: </a:t>
            </a:r>
            <a:r>
              <a:rPr lang="en-US" sz="2500" dirty="0" smtClean="0">
                <a:solidFill>
                  <a:srgbClr val="4D4D4D"/>
                </a:solidFill>
              </a:rPr>
              <a:t>how to bring value to people</a:t>
            </a:r>
            <a:br>
              <a:rPr lang="en-US" sz="2500" dirty="0" smtClean="0">
                <a:solidFill>
                  <a:srgbClr val="4D4D4D"/>
                </a:solidFill>
              </a:rPr>
            </a:br>
            <a:r>
              <a:rPr lang="en-US" sz="2500" dirty="0" smtClean="0">
                <a:solidFill>
                  <a:srgbClr val="4D4D4D"/>
                </a:solidFill>
              </a:rPr>
              <a:t>and companies</a:t>
            </a:r>
            <a:endParaRPr lang="en-US" sz="2500" dirty="0">
              <a:solidFill>
                <a:srgbClr val="4D4D4D"/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000" y="609600"/>
            <a:ext cx="3282950" cy="214311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562600" y="4038600"/>
            <a:ext cx="3022864" cy="19050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876800" y="3429000"/>
            <a:ext cx="1460500" cy="86995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629400" y="2133600"/>
            <a:ext cx="1524000" cy="853109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33399" y="4191000"/>
            <a:ext cx="1947483" cy="12954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utoUpdateAnimBg="0"/>
      <p:bldP spid="16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1"/>
          <p:cNvPicPr>
            <a:picLocks noChangeAspect="1" noChangeArrowheads="1"/>
          </p:cNvPicPr>
          <p:nvPr/>
        </p:nvPicPr>
        <p:blipFill>
          <a:blip r:embed="rId3" cstate="print"/>
          <a:srcRect l="12444" t="15588" r="18666" b="3041"/>
          <a:stretch>
            <a:fillRect/>
          </a:stretch>
        </p:blipFill>
        <p:spPr bwMode="auto">
          <a:xfrm>
            <a:off x="6027539" y="3679031"/>
            <a:ext cx="2768203" cy="191095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40963" name="Picture 2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8992" y="1785938"/>
            <a:ext cx="2786063" cy="191095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40964" name="Picture 3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59336" y="1785938"/>
            <a:ext cx="2786063" cy="191095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40965" name="Picture 4"/>
          <p:cNvPicPr>
            <a:picLocks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18609" y="1785938"/>
            <a:ext cx="2786063" cy="190202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40966" name="Picture 5"/>
          <p:cNvPicPr>
            <a:picLocks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59336" y="3652242"/>
            <a:ext cx="2786063" cy="190202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40967" name="Rectangle 6"/>
          <p:cNvSpPr>
            <a:spLocks/>
          </p:cNvSpPr>
          <p:nvPr/>
        </p:nvSpPr>
        <p:spPr bwMode="auto">
          <a:xfrm>
            <a:off x="508992" y="5759648"/>
            <a:ext cx="8277820" cy="45541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marL="321457" algn="ctr"/>
            <a:endParaRPr lang="en-US" sz="2500" dirty="0">
              <a:solidFill>
                <a:srgbClr val="676767"/>
              </a:solidFill>
            </a:endParaRPr>
          </a:p>
        </p:txBody>
      </p:sp>
      <p:pic>
        <p:nvPicPr>
          <p:cNvPr id="40968" name="Picture 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08992" y="3652242"/>
            <a:ext cx="2786063" cy="190202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40969" name="Rectangle 8"/>
          <p:cNvSpPr>
            <a:spLocks/>
          </p:cNvSpPr>
          <p:nvPr/>
        </p:nvSpPr>
        <p:spPr bwMode="auto">
          <a:xfrm>
            <a:off x="401836" y="232172"/>
            <a:ext cx="8340328" cy="98226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ctr"/>
            <a:endParaRPr lang="en-US" sz="3400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rgbClr val="002060"/>
                </a:solidFill>
              </a:rPr>
              <a:t>Les </a:t>
            </a:r>
            <a:r>
              <a:rPr lang="en-US" sz="2800" dirty="0" err="1" smtClean="0">
                <a:solidFill>
                  <a:srgbClr val="002060"/>
                </a:solidFill>
              </a:rPr>
              <a:t>Systèmes</a:t>
            </a:r>
            <a:r>
              <a:rPr lang="en-US" sz="2800" dirty="0" smtClean="0">
                <a:solidFill>
                  <a:srgbClr val="002060"/>
                </a:solidFill>
              </a:rPr>
              <a:t> de Communication…</a:t>
            </a:r>
            <a:endParaRPr lang="fr-CH" sz="2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7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80992" y="2223492"/>
            <a:ext cx="3598664" cy="315552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4583162" y="1588369"/>
            <a:ext cx="4492749" cy="1929928"/>
            <a:chOff x="55" y="0"/>
            <a:chExt cx="4025" cy="1728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55" y="0"/>
              <a:ext cx="4025" cy="1728"/>
              <a:chOff x="0" y="0"/>
              <a:chExt cx="4024" cy="1728"/>
            </a:xfrm>
          </p:grpSpPr>
          <p:pic>
            <p:nvPicPr>
              <p:cNvPr id="61460" name="Picture 14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l="5904" r="690" b="2980"/>
              <a:stretch>
                <a:fillRect/>
              </a:stretch>
            </p:blipFill>
            <p:spPr bwMode="auto">
              <a:xfrm>
                <a:off x="2784" y="7"/>
                <a:ext cx="1240" cy="1718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</p:pic>
          <p:pic>
            <p:nvPicPr>
              <p:cNvPr id="61461" name="Picture 15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t="18489" r="14233" b="28958"/>
              <a:stretch>
                <a:fillRect/>
              </a:stretch>
            </p:blipFill>
            <p:spPr bwMode="auto">
              <a:xfrm>
                <a:off x="1" y="8"/>
                <a:ext cx="2751" cy="1720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</p:pic>
        </p:grpSp>
        <p:sp>
          <p:nvSpPr>
            <p:cNvPr id="61459" name="Rectangle 16"/>
            <p:cNvSpPr>
              <a:spLocks/>
            </p:cNvSpPr>
            <p:nvPr/>
          </p:nvSpPr>
          <p:spPr bwMode="auto">
            <a:xfrm rot="-5400000">
              <a:off x="-70" y="1003"/>
              <a:ext cx="436" cy="18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b">
              <a:spAutoFit/>
            </a:bodyPr>
            <a:lstStyle/>
            <a:p>
              <a:pPr algn="ctr"/>
              <a:r>
                <a:rPr lang="en-US" sz="1300" dirty="0" err="1">
                  <a:solidFill>
                    <a:srgbClr val="FFFFFF"/>
                  </a:solidFill>
                </a:rPr>
                <a:t>ernoldi</a:t>
              </a:r>
              <a:endParaRPr lang="en-US" sz="1300" dirty="0">
                <a:solidFill>
                  <a:srgbClr val="FFFFFF"/>
                </a:solidFill>
              </a:endParaRPr>
            </a:p>
          </p:txBody>
        </p:sp>
      </p:grpSp>
      <p:pic>
        <p:nvPicPr>
          <p:cNvPr id="17414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27415" y="2187773"/>
            <a:ext cx="3716982" cy="297358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17415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27414" y="2527102"/>
            <a:ext cx="3562945" cy="254496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17416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250657" y="2143125"/>
            <a:ext cx="2932286" cy="332184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61447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Ajouter un “Minor” à son Master</a:t>
            </a:r>
          </a:p>
        </p:txBody>
      </p:sp>
      <p:sp>
        <p:nvSpPr>
          <p:cNvPr id="17410" name="Rectangle 2"/>
          <p:cNvSpPr>
            <a:spLocks/>
          </p:cNvSpPr>
          <p:nvPr/>
        </p:nvSpPr>
        <p:spPr bwMode="auto">
          <a:xfrm>
            <a:off x="750607" y="1722686"/>
            <a:ext cx="3625543" cy="38472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b">
            <a:spAutoFit/>
          </a:bodyPr>
          <a:lstStyle/>
          <a:p>
            <a:pPr algn="ctr"/>
            <a:r>
              <a:rPr lang="en-US" sz="2500" dirty="0">
                <a:solidFill>
                  <a:srgbClr val="676767"/>
                </a:solidFill>
              </a:rPr>
              <a:t>Management of Technology</a:t>
            </a:r>
          </a:p>
        </p:txBody>
      </p:sp>
      <p:sp>
        <p:nvSpPr>
          <p:cNvPr id="17411" name="Rectangle 3"/>
          <p:cNvSpPr>
            <a:spLocks/>
          </p:cNvSpPr>
          <p:nvPr/>
        </p:nvSpPr>
        <p:spPr bwMode="auto">
          <a:xfrm>
            <a:off x="1100767" y="2312045"/>
            <a:ext cx="2925224" cy="38472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b">
            <a:spAutoFit/>
          </a:bodyPr>
          <a:lstStyle/>
          <a:p>
            <a:pPr algn="ctr"/>
            <a:r>
              <a:rPr lang="en-US" sz="2500" dirty="0">
                <a:solidFill>
                  <a:srgbClr val="676767"/>
                </a:solidFill>
              </a:rPr>
              <a:t>Computer Engineering</a:t>
            </a:r>
          </a:p>
        </p:txBody>
      </p:sp>
      <p:sp>
        <p:nvSpPr>
          <p:cNvPr id="17412" name="Rectangle 4"/>
          <p:cNvSpPr>
            <a:spLocks/>
          </p:cNvSpPr>
          <p:nvPr/>
        </p:nvSpPr>
        <p:spPr bwMode="auto">
          <a:xfrm>
            <a:off x="1111475" y="2928193"/>
            <a:ext cx="2903808" cy="38472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b">
            <a:spAutoFit/>
          </a:bodyPr>
          <a:lstStyle/>
          <a:p>
            <a:pPr algn="ctr"/>
            <a:r>
              <a:rPr lang="en-US" sz="2500" dirty="0">
                <a:solidFill>
                  <a:srgbClr val="676767"/>
                </a:solidFill>
              </a:rPr>
              <a:t>Space Communication</a:t>
            </a:r>
          </a:p>
        </p:txBody>
      </p:sp>
      <p:sp>
        <p:nvSpPr>
          <p:cNvPr id="17413" name="Rectangle 5"/>
          <p:cNvSpPr>
            <a:spLocks/>
          </p:cNvSpPr>
          <p:nvPr/>
        </p:nvSpPr>
        <p:spPr bwMode="auto">
          <a:xfrm>
            <a:off x="1588995" y="3517553"/>
            <a:ext cx="1947649" cy="38472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b">
            <a:spAutoFit/>
          </a:bodyPr>
          <a:lstStyle/>
          <a:p>
            <a:pPr algn="ctr"/>
            <a:r>
              <a:rPr lang="en-US" sz="2500" dirty="0">
                <a:solidFill>
                  <a:srgbClr val="676767"/>
                </a:solidFill>
              </a:rPr>
              <a:t>Bio-Computing</a:t>
            </a:r>
          </a:p>
        </p:txBody>
      </p:sp>
      <p:sp>
        <p:nvSpPr>
          <p:cNvPr id="17418" name="Rectangle 10"/>
          <p:cNvSpPr>
            <a:spLocks/>
          </p:cNvSpPr>
          <p:nvPr/>
        </p:nvSpPr>
        <p:spPr bwMode="auto">
          <a:xfrm>
            <a:off x="1698558" y="4124772"/>
            <a:ext cx="1729641" cy="38472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b">
            <a:spAutoFit/>
          </a:bodyPr>
          <a:lstStyle/>
          <a:p>
            <a:pPr algn="ctr"/>
            <a:r>
              <a:rPr lang="en-US" sz="2500" dirty="0">
                <a:solidFill>
                  <a:srgbClr val="676767"/>
                </a:solidFill>
              </a:rPr>
              <a:t>Asian Studies</a:t>
            </a:r>
          </a:p>
        </p:txBody>
      </p:sp>
      <p:sp>
        <p:nvSpPr>
          <p:cNvPr id="17419" name="Rectangle 11"/>
          <p:cNvSpPr>
            <a:spLocks/>
          </p:cNvSpPr>
          <p:nvPr/>
        </p:nvSpPr>
        <p:spPr bwMode="auto">
          <a:xfrm>
            <a:off x="1007088" y="4740920"/>
            <a:ext cx="3112582" cy="38472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b">
            <a:spAutoFit/>
          </a:bodyPr>
          <a:lstStyle/>
          <a:p>
            <a:pPr algn="ctr"/>
            <a:r>
              <a:rPr lang="en-US" sz="2500" dirty="0">
                <a:solidFill>
                  <a:srgbClr val="676767"/>
                </a:solidFill>
              </a:rPr>
              <a:t>Computational Sciences</a:t>
            </a:r>
          </a:p>
        </p:txBody>
      </p:sp>
      <p:grpSp>
        <p:nvGrpSpPr>
          <p:cNvPr id="4" name="Group 17"/>
          <p:cNvGrpSpPr>
            <a:grpSpLocks/>
          </p:cNvGrpSpPr>
          <p:nvPr/>
        </p:nvGrpSpPr>
        <p:grpSpPr bwMode="auto">
          <a:xfrm>
            <a:off x="4018360" y="2946797"/>
            <a:ext cx="5075411" cy="2678906"/>
            <a:chOff x="134" y="0"/>
            <a:chExt cx="4547" cy="2400"/>
          </a:xfrm>
        </p:grpSpPr>
        <p:pic>
          <p:nvPicPr>
            <p:cNvPr id="61455" name="Picture 18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888" y="0"/>
              <a:ext cx="3200" cy="24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pic>
          <p:nvPicPr>
            <p:cNvPr id="61456" name="Picture 19"/>
            <p:cNvPicPr>
              <a:picLocks noChangeAspect="1" noChangeArrowheads="1"/>
            </p:cNvPicPr>
            <p:nvPr/>
          </p:nvPicPr>
          <p:blipFill>
            <a:blip r:embed="rId9" cstate="print"/>
            <a:srcRect t="30379" r="9177" b="19830"/>
            <a:stretch>
              <a:fillRect/>
            </a:stretch>
          </p:blipFill>
          <p:spPr bwMode="auto">
            <a:xfrm>
              <a:off x="2385" y="640"/>
              <a:ext cx="2296" cy="94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pic>
          <p:nvPicPr>
            <p:cNvPr id="61457" name="Picture 20"/>
            <p:cNvPicPr>
              <a:picLocks noChangeAspect="1" noChangeArrowheads="1"/>
            </p:cNvPicPr>
            <p:nvPr/>
          </p:nvPicPr>
          <p:blipFill>
            <a:blip r:embed="rId10" cstate="print"/>
            <a:srcRect l="4254" t="7999" r="31383" b="31999"/>
            <a:stretch>
              <a:fillRect/>
            </a:stretch>
          </p:blipFill>
          <p:spPr bwMode="auto">
            <a:xfrm>
              <a:off x="134" y="632"/>
              <a:ext cx="1936" cy="96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autoUpdateAnimBg="0"/>
      <p:bldP spid="17411" grpId="0" autoUpdateAnimBg="0"/>
      <p:bldP spid="17412" grpId="0" autoUpdateAnimBg="0"/>
      <p:bldP spid="17413" grpId="0" autoUpdateAnimBg="0"/>
      <p:bldP spid="17418" grpId="0" autoUpdateAnimBg="0"/>
      <p:bldP spid="17419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2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Echanges et Stages</a:t>
            </a:r>
          </a:p>
        </p:txBody>
      </p:sp>
      <p:sp>
        <p:nvSpPr>
          <p:cNvPr id="63493" name="Rectangle 4"/>
          <p:cNvSpPr>
            <a:spLocks/>
          </p:cNvSpPr>
          <p:nvPr/>
        </p:nvSpPr>
        <p:spPr bwMode="auto">
          <a:xfrm>
            <a:off x="1250156" y="1750219"/>
            <a:ext cx="892969" cy="892969"/>
          </a:xfrm>
          <a:prstGeom prst="rect">
            <a:avLst/>
          </a:prstGeom>
          <a:solidFill>
            <a:srgbClr val="2E6FFD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fr-FR"/>
          </a:p>
        </p:txBody>
      </p:sp>
      <p:sp>
        <p:nvSpPr>
          <p:cNvPr id="63494" name="Rectangle 5"/>
          <p:cNvSpPr>
            <a:spLocks/>
          </p:cNvSpPr>
          <p:nvPr/>
        </p:nvSpPr>
        <p:spPr bwMode="auto">
          <a:xfrm>
            <a:off x="1250156" y="3527226"/>
            <a:ext cx="892969" cy="892969"/>
          </a:xfrm>
          <a:prstGeom prst="rect">
            <a:avLst/>
          </a:prstGeom>
          <a:solidFill>
            <a:srgbClr val="2E6FFD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fr-FR"/>
          </a:p>
        </p:txBody>
      </p:sp>
      <p:sp>
        <p:nvSpPr>
          <p:cNvPr id="63495" name="Rectangle 6"/>
          <p:cNvSpPr>
            <a:spLocks/>
          </p:cNvSpPr>
          <p:nvPr/>
        </p:nvSpPr>
        <p:spPr bwMode="auto">
          <a:xfrm>
            <a:off x="1250156" y="2634258"/>
            <a:ext cx="892969" cy="892969"/>
          </a:xfrm>
          <a:prstGeom prst="rect">
            <a:avLst/>
          </a:prstGeom>
          <a:solidFill>
            <a:srgbClr val="2E6FFD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fr-FR"/>
          </a:p>
        </p:txBody>
      </p:sp>
      <p:sp>
        <p:nvSpPr>
          <p:cNvPr id="63496" name="Rectangle 7"/>
          <p:cNvSpPr>
            <a:spLocks/>
          </p:cNvSpPr>
          <p:nvPr/>
        </p:nvSpPr>
        <p:spPr bwMode="auto">
          <a:xfrm>
            <a:off x="1250156" y="5304234"/>
            <a:ext cx="892969" cy="892969"/>
          </a:xfrm>
          <a:prstGeom prst="rect">
            <a:avLst/>
          </a:prstGeom>
          <a:solidFill>
            <a:srgbClr val="CE3B00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fr-FR"/>
          </a:p>
        </p:txBody>
      </p:sp>
      <p:sp>
        <p:nvSpPr>
          <p:cNvPr id="63497" name="Rectangle 8"/>
          <p:cNvSpPr>
            <a:spLocks/>
          </p:cNvSpPr>
          <p:nvPr/>
        </p:nvSpPr>
        <p:spPr bwMode="auto">
          <a:xfrm>
            <a:off x="1250156" y="4420195"/>
            <a:ext cx="892969" cy="892969"/>
          </a:xfrm>
          <a:prstGeom prst="rect">
            <a:avLst/>
          </a:prstGeom>
          <a:solidFill>
            <a:srgbClr val="CE3B00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fr-FR"/>
          </a:p>
        </p:txBody>
      </p:sp>
      <p:sp>
        <p:nvSpPr>
          <p:cNvPr id="63498" name="Rectangle 9"/>
          <p:cNvSpPr>
            <a:spLocks/>
          </p:cNvSpPr>
          <p:nvPr/>
        </p:nvSpPr>
        <p:spPr bwMode="auto">
          <a:xfrm>
            <a:off x="776883" y="2027039"/>
            <a:ext cx="178594" cy="198239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ctr">
              <a:lnSpc>
                <a:spcPct val="70000"/>
              </a:lnSpc>
            </a:pPr>
            <a:r>
              <a:rPr lang="en-US" sz="2100" dirty="0">
                <a:solidFill>
                  <a:srgbClr val="2E6FFD"/>
                </a:solidFill>
              </a:rPr>
              <a:t>Bachelor</a:t>
            </a:r>
          </a:p>
        </p:txBody>
      </p:sp>
      <p:sp>
        <p:nvSpPr>
          <p:cNvPr id="63499" name="Rectangle 10"/>
          <p:cNvSpPr>
            <a:spLocks/>
          </p:cNvSpPr>
          <p:nvPr/>
        </p:nvSpPr>
        <p:spPr bwMode="auto">
          <a:xfrm>
            <a:off x="723305" y="4670226"/>
            <a:ext cx="181917" cy="152697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ctr">
              <a:lnSpc>
                <a:spcPct val="70000"/>
              </a:lnSpc>
            </a:pPr>
            <a:r>
              <a:rPr lang="en-US" sz="2100" dirty="0">
                <a:solidFill>
                  <a:srgbClr val="CE3B00"/>
                </a:solidFill>
              </a:rPr>
              <a:t>Master</a:t>
            </a:r>
          </a:p>
        </p:txBody>
      </p:sp>
      <p:sp>
        <p:nvSpPr>
          <p:cNvPr id="2" name="Rectangle 11"/>
          <p:cNvSpPr>
            <a:spLocks/>
          </p:cNvSpPr>
          <p:nvPr/>
        </p:nvSpPr>
        <p:spPr bwMode="auto">
          <a:xfrm>
            <a:off x="2205633" y="5562600"/>
            <a:ext cx="7492008" cy="39290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marL="241093" indent="-241093"/>
            <a:r>
              <a:rPr lang="en-US" sz="2100" dirty="0">
                <a:solidFill>
                  <a:srgbClr val="676767"/>
                </a:solidFill>
              </a:rPr>
              <a:t>← </a:t>
            </a:r>
            <a:r>
              <a:rPr lang="en-US" sz="2100" dirty="0" err="1">
                <a:solidFill>
                  <a:srgbClr val="676767"/>
                </a:solidFill>
              </a:rPr>
              <a:t>thèse</a:t>
            </a:r>
            <a:r>
              <a:rPr lang="en-US" sz="2100" dirty="0">
                <a:solidFill>
                  <a:srgbClr val="676767"/>
                </a:solidFill>
              </a:rPr>
              <a:t> de Master à </a:t>
            </a:r>
            <a:r>
              <a:rPr lang="en-US" sz="2100" dirty="0" err="1">
                <a:solidFill>
                  <a:srgbClr val="676767"/>
                </a:solidFill>
              </a:rPr>
              <a:t>l’étranger</a:t>
            </a:r>
            <a:r>
              <a:rPr lang="en-US" sz="2100" dirty="0">
                <a:solidFill>
                  <a:srgbClr val="676767"/>
                </a:solidFill>
              </a:rPr>
              <a:t> (</a:t>
            </a:r>
            <a:r>
              <a:rPr lang="en-US" sz="2100" dirty="0" err="1">
                <a:solidFill>
                  <a:srgbClr val="676767"/>
                </a:solidFill>
              </a:rPr>
              <a:t>industrie</a:t>
            </a:r>
            <a:r>
              <a:rPr lang="en-US" sz="2100" dirty="0">
                <a:solidFill>
                  <a:srgbClr val="676767"/>
                </a:solidFill>
              </a:rPr>
              <a:t> </a:t>
            </a:r>
            <a:r>
              <a:rPr lang="en-US" sz="2100" dirty="0" err="1">
                <a:solidFill>
                  <a:srgbClr val="676767"/>
                </a:solidFill>
              </a:rPr>
              <a:t>ou</a:t>
            </a:r>
            <a:r>
              <a:rPr lang="en-US" sz="2100" dirty="0">
                <a:solidFill>
                  <a:srgbClr val="676767"/>
                </a:solidFill>
              </a:rPr>
              <a:t> </a:t>
            </a:r>
            <a:r>
              <a:rPr lang="en-US" sz="2100" dirty="0" err="1">
                <a:solidFill>
                  <a:srgbClr val="676767"/>
                </a:solidFill>
              </a:rPr>
              <a:t>uni</a:t>
            </a:r>
            <a:r>
              <a:rPr lang="en-US" sz="2100" dirty="0">
                <a:solidFill>
                  <a:srgbClr val="676767"/>
                </a:solidFill>
              </a:rPr>
              <a:t>)</a:t>
            </a:r>
          </a:p>
        </p:txBody>
      </p:sp>
      <p:sp>
        <p:nvSpPr>
          <p:cNvPr id="19468" name="Rectangle 12"/>
          <p:cNvSpPr>
            <a:spLocks/>
          </p:cNvSpPr>
          <p:nvPr/>
        </p:nvSpPr>
        <p:spPr bwMode="auto">
          <a:xfrm>
            <a:off x="2754808" y="2590800"/>
            <a:ext cx="3634383" cy="38397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marL="241093" indent="-241093"/>
            <a:r>
              <a:rPr lang="en-US" sz="2100" dirty="0">
                <a:solidFill>
                  <a:srgbClr val="676767"/>
                </a:solidFill>
              </a:rPr>
              <a:t>Un </a:t>
            </a:r>
            <a:r>
              <a:rPr lang="en-US" sz="2100" dirty="0" err="1">
                <a:solidFill>
                  <a:srgbClr val="676767"/>
                </a:solidFill>
              </a:rPr>
              <a:t>choix</a:t>
            </a:r>
            <a:r>
              <a:rPr lang="en-US" sz="2100" dirty="0">
                <a:solidFill>
                  <a:srgbClr val="676767"/>
                </a:solidFill>
              </a:rPr>
              <a:t> de 2000 contacts</a:t>
            </a:r>
          </a:p>
        </p:txBody>
      </p:sp>
      <p:sp>
        <p:nvSpPr>
          <p:cNvPr id="19469" name="Rectangle 13"/>
          <p:cNvSpPr>
            <a:spLocks/>
          </p:cNvSpPr>
          <p:nvPr/>
        </p:nvSpPr>
        <p:spPr bwMode="auto">
          <a:xfrm>
            <a:off x="2205633" y="4835426"/>
            <a:ext cx="5973961" cy="39290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marL="241093" indent="-241093"/>
            <a:r>
              <a:rPr lang="en-US" sz="2100" dirty="0">
                <a:solidFill>
                  <a:srgbClr val="676767"/>
                </a:solidFill>
              </a:rPr>
              <a:t>← stage en </a:t>
            </a:r>
            <a:r>
              <a:rPr lang="en-US" sz="2100" dirty="0" err="1">
                <a:solidFill>
                  <a:srgbClr val="676767"/>
                </a:solidFill>
              </a:rPr>
              <a:t>alternance</a:t>
            </a:r>
            <a:r>
              <a:rPr lang="en-US" sz="2100" dirty="0">
                <a:solidFill>
                  <a:srgbClr val="676767"/>
                </a:solidFill>
              </a:rPr>
              <a:t> 6 </a:t>
            </a:r>
            <a:r>
              <a:rPr lang="en-US" sz="2100" dirty="0" err="1">
                <a:solidFill>
                  <a:srgbClr val="676767"/>
                </a:solidFill>
              </a:rPr>
              <a:t>mois</a:t>
            </a:r>
            <a:r>
              <a:rPr lang="en-US" sz="2100" dirty="0">
                <a:solidFill>
                  <a:srgbClr val="676767"/>
                </a:solidFill>
              </a:rPr>
              <a:t> </a:t>
            </a:r>
            <a:r>
              <a:rPr lang="en-US" sz="2100" dirty="0" err="1">
                <a:solidFill>
                  <a:srgbClr val="676767"/>
                </a:solidFill>
              </a:rPr>
              <a:t>dans</a:t>
            </a:r>
            <a:r>
              <a:rPr lang="en-US" sz="2100" dirty="0">
                <a:solidFill>
                  <a:srgbClr val="676767"/>
                </a:solidFill>
              </a:rPr>
              <a:t> </a:t>
            </a:r>
            <a:r>
              <a:rPr lang="en-US" sz="2100" dirty="0" err="1">
                <a:solidFill>
                  <a:srgbClr val="676767"/>
                </a:solidFill>
              </a:rPr>
              <a:t>l’industrie</a:t>
            </a:r>
            <a:endParaRPr lang="en-US" sz="2100" dirty="0">
              <a:solidFill>
                <a:srgbClr val="676767"/>
              </a:solidFill>
            </a:endParaRPr>
          </a:p>
        </p:txBody>
      </p:sp>
      <p:sp>
        <p:nvSpPr>
          <p:cNvPr id="19470" name="Rectangle 14"/>
          <p:cNvSpPr>
            <a:spLocks/>
          </p:cNvSpPr>
          <p:nvPr/>
        </p:nvSpPr>
        <p:spPr bwMode="auto">
          <a:xfrm>
            <a:off x="2209800" y="3977023"/>
            <a:ext cx="7215188" cy="61972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marL="241093" indent="-241093">
              <a:lnSpc>
                <a:spcPct val="70000"/>
              </a:lnSpc>
            </a:pPr>
            <a:r>
              <a:rPr lang="en-US" sz="2100" dirty="0" smtClean="0">
                <a:solidFill>
                  <a:srgbClr val="676767"/>
                </a:solidFill>
              </a:rPr>
              <a:t> </a:t>
            </a:r>
            <a:endParaRPr lang="en-US" sz="2100" dirty="0">
              <a:solidFill>
                <a:srgbClr val="676767"/>
              </a:solidFill>
            </a:endParaRPr>
          </a:p>
          <a:p>
            <a:pPr marL="241093" indent="-241093">
              <a:lnSpc>
                <a:spcPct val="70000"/>
              </a:lnSpc>
            </a:pPr>
            <a:r>
              <a:rPr lang="en-US" sz="2100" dirty="0" smtClean="0">
                <a:solidFill>
                  <a:srgbClr val="676767"/>
                </a:solidFill>
              </a:rPr>
              <a:t>←  </a:t>
            </a:r>
            <a:r>
              <a:rPr lang="en-US" sz="2100" dirty="0">
                <a:solidFill>
                  <a:srgbClr val="676767"/>
                </a:solidFill>
              </a:rPr>
              <a:t>1 an </a:t>
            </a:r>
            <a:r>
              <a:rPr lang="en-US" sz="2100" dirty="0" err="1">
                <a:solidFill>
                  <a:srgbClr val="676767"/>
                </a:solidFill>
              </a:rPr>
              <a:t>d’échange</a:t>
            </a:r>
            <a:r>
              <a:rPr lang="en-US" sz="2100" dirty="0">
                <a:solidFill>
                  <a:srgbClr val="676767"/>
                </a:solidFill>
              </a:rPr>
              <a:t> (Europe, </a:t>
            </a:r>
            <a:r>
              <a:rPr lang="en-US" sz="2100" dirty="0" err="1">
                <a:solidFill>
                  <a:srgbClr val="676767"/>
                </a:solidFill>
              </a:rPr>
              <a:t>Amérique</a:t>
            </a:r>
            <a:r>
              <a:rPr lang="en-US" sz="2100" dirty="0">
                <a:solidFill>
                  <a:srgbClr val="676767"/>
                </a:solidFill>
              </a:rPr>
              <a:t>, </a:t>
            </a:r>
            <a:r>
              <a:rPr lang="en-US" sz="2100" dirty="0" err="1">
                <a:solidFill>
                  <a:srgbClr val="676767"/>
                </a:solidFill>
              </a:rPr>
              <a:t>Japon</a:t>
            </a:r>
            <a:r>
              <a:rPr lang="en-US" sz="2100" dirty="0">
                <a:solidFill>
                  <a:srgbClr val="676767"/>
                </a:solidFill>
              </a:rPr>
              <a:t>, Chine...)</a:t>
            </a:r>
          </a:p>
          <a:p>
            <a:pPr marL="241093" indent="-241093">
              <a:lnSpc>
                <a:spcPct val="70000"/>
              </a:lnSpc>
            </a:pPr>
            <a:r>
              <a:rPr lang="en-US" sz="2100" dirty="0" smtClean="0">
                <a:solidFill>
                  <a:srgbClr val="676767"/>
                </a:solidFill>
              </a:rPr>
              <a:t> </a:t>
            </a:r>
            <a:endParaRPr lang="en-US" sz="2100" dirty="0">
              <a:solidFill>
                <a:srgbClr val="676767"/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5000" y="2057400"/>
            <a:ext cx="2117386" cy="20447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9468" grpId="0"/>
      <p:bldP spid="19469" grpId="0"/>
      <p:bldP spid="1947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EPFL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I&amp;C @ EPFL : Avec les </a:t>
            </a:r>
            <a:r>
              <a:rPr lang="en-US" dirty="0" err="1" smtClean="0"/>
              <a:t>meilleurs</a:t>
            </a:r>
            <a:endParaRPr lang="en-US" dirty="0" smtClean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038600" y="1600200"/>
            <a:ext cx="4648200" cy="4876800"/>
          </a:xfrm>
        </p:spPr>
        <p:txBody>
          <a:bodyPr>
            <a:normAutofit/>
          </a:bodyPr>
          <a:lstStyle/>
          <a:p>
            <a:r>
              <a:rPr lang="en-US" dirty="0" smtClean="0"/>
              <a:t>EPFL :  No 1 en Europe </a:t>
            </a:r>
            <a:r>
              <a:rPr lang="en-US" dirty="0" err="1" smtClean="0"/>
              <a:t>continentale</a:t>
            </a:r>
            <a:r>
              <a:rPr lang="en-US" dirty="0" smtClean="0"/>
              <a:t> (Shanghai Ranking 2008)</a:t>
            </a:r>
          </a:p>
          <a:p>
            <a:r>
              <a:rPr lang="en-US" dirty="0" err="1" smtClean="0"/>
              <a:t>Parmi</a:t>
            </a:r>
            <a:r>
              <a:rPr lang="en-US" dirty="0" smtClean="0"/>
              <a:t> les </a:t>
            </a:r>
            <a:r>
              <a:rPr lang="en-US" dirty="0" err="1" smtClean="0"/>
              <a:t>professeurs</a:t>
            </a:r>
            <a:r>
              <a:rPr lang="en-US" dirty="0" smtClean="0"/>
              <a:t> EPFL:</a:t>
            </a:r>
          </a:p>
          <a:p>
            <a:pPr lvl="1"/>
            <a:r>
              <a:rPr lang="en-US" dirty="0" err="1" smtClean="0"/>
              <a:t>professeurs</a:t>
            </a:r>
            <a:r>
              <a:rPr lang="en-US" dirty="0" smtClean="0"/>
              <a:t> de Stanford, Berkeley, Bell Labs, etc.</a:t>
            </a:r>
          </a:p>
          <a:p>
            <a:pPr lvl="1"/>
            <a:r>
              <a:rPr lang="en-US" dirty="0" err="1" smtClean="0"/>
              <a:t>fondateurs</a:t>
            </a:r>
            <a:r>
              <a:rPr lang="en-US" dirty="0" smtClean="0"/>
              <a:t> de startup (aster data, digital fountain)</a:t>
            </a:r>
          </a:p>
          <a:p>
            <a:pPr lvl="1"/>
            <a:r>
              <a:rPr lang="en-US" dirty="0" err="1" smtClean="0"/>
              <a:t>directeurs</a:t>
            </a:r>
            <a:r>
              <a:rPr lang="en-US" dirty="0" smtClean="0"/>
              <a:t> de </a:t>
            </a:r>
            <a:r>
              <a:rPr lang="en-US" dirty="0" err="1" smtClean="0"/>
              <a:t>recherche</a:t>
            </a:r>
            <a:r>
              <a:rPr lang="en-US" dirty="0" smtClean="0"/>
              <a:t> </a:t>
            </a:r>
            <a:r>
              <a:rPr lang="en-US" dirty="0" err="1" smtClean="0"/>
              <a:t>industrielle</a:t>
            </a:r>
            <a:r>
              <a:rPr lang="en-US" dirty="0" smtClean="0"/>
              <a:t> (</a:t>
            </a:r>
            <a:r>
              <a:rPr lang="en-US" dirty="0" err="1" smtClean="0"/>
              <a:t>google</a:t>
            </a:r>
            <a:r>
              <a:rPr lang="en-US" dirty="0" smtClean="0"/>
              <a:t>, </a:t>
            </a:r>
            <a:r>
              <a:rPr lang="en-US" dirty="0" err="1" smtClean="0"/>
              <a:t>nokia</a:t>
            </a:r>
            <a:r>
              <a:rPr lang="en-US" dirty="0" smtClean="0"/>
              <a:t>) </a:t>
            </a:r>
            <a:endParaRPr lang="en-US" dirty="0" smtClean="0">
              <a:sym typeface="Verdana" charset="0"/>
            </a:endParaRPr>
          </a:p>
          <a:p>
            <a:endParaRPr lang="en-US" dirty="0" smtClean="0">
              <a:sym typeface="Verdana" charset="0"/>
            </a:endParaRPr>
          </a:p>
          <a:p>
            <a:endParaRPr lang="en-US" dirty="0" smtClean="0"/>
          </a:p>
          <a:p>
            <a:endParaRPr lang="fr-CH" dirty="0"/>
          </a:p>
        </p:txBody>
      </p:sp>
      <p:pic>
        <p:nvPicPr>
          <p:cNvPr id="65541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094" y="2428875"/>
            <a:ext cx="1184300" cy="571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65542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55477" y="3018235"/>
            <a:ext cx="3089672" cy="253938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65543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8992" y="3027164"/>
            <a:ext cx="1484561" cy="13573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EPFL – </a:t>
            </a:r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ville</a:t>
            </a:r>
            <a:r>
              <a:rPr lang="en-US" dirty="0" smtClean="0"/>
              <a:t> </a:t>
            </a:r>
            <a:r>
              <a:rPr lang="en-US" dirty="0" err="1" smtClean="0"/>
              <a:t>d’étudiants</a:t>
            </a:r>
            <a:endParaRPr lang="en-US" dirty="0" smtClean="0"/>
          </a:p>
        </p:txBody>
      </p:sp>
      <p:pic>
        <p:nvPicPr>
          <p:cNvPr id="6656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206" y="1600200"/>
            <a:ext cx="5322094" cy="33508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85310" y="2926705"/>
            <a:ext cx="1518047" cy="141200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79344" y="4433590"/>
            <a:ext cx="1314896" cy="8215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2355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67869" y="5499572"/>
            <a:ext cx="1795984" cy="132159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23558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2953" y="5488410"/>
            <a:ext cx="2509242" cy="114411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23559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558980" y="5538638"/>
            <a:ext cx="1526977" cy="10280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23560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827738" y="1570509"/>
            <a:ext cx="1778124" cy="108942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23561" name="Rectangle 9"/>
          <p:cNvSpPr>
            <a:spLocks/>
          </p:cNvSpPr>
          <p:nvPr/>
        </p:nvSpPr>
        <p:spPr bwMode="auto">
          <a:xfrm>
            <a:off x="3657600" y="5181600"/>
            <a:ext cx="1452000" cy="2616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b">
            <a:spAutoFit/>
          </a:bodyPr>
          <a:lstStyle/>
          <a:p>
            <a:pPr algn="ctr"/>
            <a:r>
              <a:rPr lang="en-US" sz="1700" dirty="0" err="1">
                <a:solidFill>
                  <a:srgbClr val="676767"/>
                </a:solidFill>
              </a:rPr>
              <a:t>Parc</a:t>
            </a:r>
            <a:r>
              <a:rPr lang="en-US" sz="1700" dirty="0">
                <a:solidFill>
                  <a:srgbClr val="676767"/>
                </a:solidFill>
              </a:rPr>
              <a:t> </a:t>
            </a:r>
            <a:r>
              <a:rPr lang="en-US" sz="1700" dirty="0" err="1">
                <a:solidFill>
                  <a:srgbClr val="676767"/>
                </a:solidFill>
              </a:rPr>
              <a:t>scientifique</a:t>
            </a:r>
            <a:endParaRPr lang="en-US" sz="1700" dirty="0">
              <a:solidFill>
                <a:srgbClr val="676767"/>
              </a:solidFill>
            </a:endParaRPr>
          </a:p>
        </p:txBody>
      </p:sp>
      <p:sp>
        <p:nvSpPr>
          <p:cNvPr id="23562" name="Rectangle 10"/>
          <p:cNvSpPr>
            <a:spLocks/>
          </p:cNvSpPr>
          <p:nvPr/>
        </p:nvSpPr>
        <p:spPr bwMode="auto">
          <a:xfrm>
            <a:off x="787181" y="5194430"/>
            <a:ext cx="1604606" cy="2616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b">
            <a:spAutoFit/>
          </a:bodyPr>
          <a:lstStyle/>
          <a:p>
            <a:pPr algn="ctr"/>
            <a:r>
              <a:rPr lang="en-US" sz="1700" dirty="0">
                <a:solidFill>
                  <a:srgbClr val="676767"/>
                </a:solidFill>
              </a:rPr>
              <a:t>Centre de </a:t>
            </a:r>
            <a:r>
              <a:rPr lang="en-US" sz="1700" dirty="0" err="1">
                <a:solidFill>
                  <a:srgbClr val="676767"/>
                </a:solidFill>
              </a:rPr>
              <a:t>congrès</a:t>
            </a:r>
            <a:endParaRPr lang="en-US" sz="1700" dirty="0">
              <a:solidFill>
                <a:srgbClr val="676767"/>
              </a:solidFill>
            </a:endParaRPr>
          </a:p>
        </p:txBody>
      </p:sp>
      <p:sp>
        <p:nvSpPr>
          <p:cNvPr id="23563" name="Rectangle 11"/>
          <p:cNvSpPr>
            <a:spLocks/>
          </p:cNvSpPr>
          <p:nvPr/>
        </p:nvSpPr>
        <p:spPr bwMode="auto">
          <a:xfrm>
            <a:off x="6629400" y="5486400"/>
            <a:ext cx="892969" cy="58043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ctr"/>
            <a:r>
              <a:rPr lang="en-US" sz="1700" dirty="0">
                <a:solidFill>
                  <a:srgbClr val="676767"/>
                </a:solidFill>
              </a:rPr>
              <a:t>Starling Hotel</a:t>
            </a:r>
          </a:p>
        </p:txBody>
      </p:sp>
      <p:sp>
        <p:nvSpPr>
          <p:cNvPr id="23564" name="Rectangle 12"/>
          <p:cNvSpPr>
            <a:spLocks/>
          </p:cNvSpPr>
          <p:nvPr/>
        </p:nvSpPr>
        <p:spPr bwMode="auto">
          <a:xfrm>
            <a:off x="7467600" y="4495800"/>
            <a:ext cx="1223367" cy="58043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ctr"/>
            <a:r>
              <a:rPr lang="en-US" sz="1700" dirty="0" err="1">
                <a:solidFill>
                  <a:srgbClr val="676767"/>
                </a:solidFill>
              </a:rPr>
              <a:t>Résidences</a:t>
            </a:r>
            <a:r>
              <a:rPr lang="en-US" sz="1700" dirty="0">
                <a:solidFill>
                  <a:srgbClr val="676767"/>
                </a:solidFill>
              </a:rPr>
              <a:t> </a:t>
            </a:r>
            <a:r>
              <a:rPr lang="en-US" sz="1700" dirty="0" err="1">
                <a:solidFill>
                  <a:srgbClr val="676767"/>
                </a:solidFill>
              </a:rPr>
              <a:t>d’étudiants</a:t>
            </a:r>
            <a:endParaRPr lang="en-US" sz="1700" dirty="0">
              <a:solidFill>
                <a:srgbClr val="676767"/>
              </a:solidFill>
            </a:endParaRPr>
          </a:p>
        </p:txBody>
      </p:sp>
      <p:sp>
        <p:nvSpPr>
          <p:cNvPr id="23565" name="Rectangle 13"/>
          <p:cNvSpPr>
            <a:spLocks/>
          </p:cNvSpPr>
          <p:nvPr/>
        </p:nvSpPr>
        <p:spPr bwMode="auto">
          <a:xfrm>
            <a:off x="7643812" y="1600200"/>
            <a:ext cx="1500188" cy="32213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ctr"/>
            <a:r>
              <a:rPr lang="en-US" sz="1700" dirty="0">
                <a:solidFill>
                  <a:srgbClr val="676767"/>
                </a:solidFill>
              </a:rPr>
              <a:t>Centre de sports</a:t>
            </a:r>
          </a:p>
        </p:txBody>
      </p:sp>
      <p:sp>
        <p:nvSpPr>
          <p:cNvPr id="23566" name="Rectangle 14"/>
          <p:cNvSpPr>
            <a:spLocks/>
          </p:cNvSpPr>
          <p:nvPr/>
        </p:nvSpPr>
        <p:spPr bwMode="auto">
          <a:xfrm>
            <a:off x="5943600" y="2971800"/>
            <a:ext cx="1482328" cy="58043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r"/>
            <a:r>
              <a:rPr lang="en-US" sz="1700" dirty="0">
                <a:solidFill>
                  <a:srgbClr val="676767"/>
                </a:solidFill>
              </a:rPr>
              <a:t>Rolex </a:t>
            </a:r>
            <a:r>
              <a:rPr lang="en-US" sz="1700" dirty="0" smtClean="0">
                <a:solidFill>
                  <a:srgbClr val="676767"/>
                </a:solidFill>
              </a:rPr>
              <a:t>Learning Center</a:t>
            </a:r>
            <a:endParaRPr lang="en-US" sz="1700" dirty="0">
              <a:solidFill>
                <a:srgbClr val="676767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61" grpId="0" autoUpdateAnimBg="0"/>
      <p:bldP spid="23562" grpId="0" autoUpdateAnimBg="0"/>
      <p:bldP spid="23563" grpId="0" autoUpdateAnimBg="0"/>
      <p:bldP spid="23564" grpId="0" autoUpdateAnimBg="0"/>
      <p:bldP spid="23565" grpId="0" autoUpdateAnimBg="0"/>
      <p:bldP spid="23566" grpId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676400"/>
            <a:ext cx="7099102" cy="21431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675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Innovation et startups @ EPFL</a:t>
            </a:r>
          </a:p>
        </p:txBody>
      </p:sp>
      <p:sp>
        <p:nvSpPr>
          <p:cNvPr id="2" name="Rectangle 3"/>
          <p:cNvSpPr>
            <a:spLocks/>
          </p:cNvSpPr>
          <p:nvPr/>
        </p:nvSpPr>
        <p:spPr bwMode="auto">
          <a:xfrm>
            <a:off x="5643563" y="4071937"/>
            <a:ext cx="2732484" cy="166985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marL="443120" indent="-376150"/>
            <a:r>
              <a:rPr lang="en-US" sz="2500" dirty="0" err="1"/>
              <a:t>Parc</a:t>
            </a:r>
            <a:r>
              <a:rPr lang="en-US" sz="2500" dirty="0"/>
              <a:t> </a:t>
            </a:r>
            <a:r>
              <a:rPr lang="en-US" sz="2500" dirty="0" err="1"/>
              <a:t>Scientifique</a:t>
            </a:r>
            <a:r>
              <a:rPr lang="en-US" sz="2500" dirty="0"/>
              <a:t>:</a:t>
            </a:r>
            <a:endParaRPr lang="en-US" sz="2500" dirty="0">
              <a:solidFill>
                <a:srgbClr val="5F5F5F"/>
              </a:solidFill>
            </a:endParaRPr>
          </a:p>
          <a:p>
            <a:pPr marL="443120" indent="-376150">
              <a:buSzPct val="80000"/>
              <a:buFont typeface="Helvetica Neue Light" charset="0"/>
              <a:buChar char="•"/>
            </a:pPr>
            <a:r>
              <a:rPr lang="en-US" sz="2500" dirty="0">
                <a:solidFill>
                  <a:srgbClr val="5F5F5F"/>
                </a:solidFill>
              </a:rPr>
              <a:t>100 startups</a:t>
            </a:r>
          </a:p>
          <a:p>
            <a:pPr marL="443120" indent="-376150">
              <a:buSzPct val="80000"/>
              <a:buFont typeface="Helvetica Neue Light" charset="0"/>
              <a:buChar char="•"/>
            </a:pPr>
            <a:r>
              <a:rPr lang="en-US" sz="2500" dirty="0">
                <a:solidFill>
                  <a:srgbClr val="5F5F5F"/>
                </a:solidFill>
              </a:rPr>
              <a:t>Aides à la</a:t>
            </a:r>
          </a:p>
          <a:p>
            <a:pPr marL="443120" indent="-376150">
              <a:buSzPct val="80000"/>
            </a:pPr>
            <a:r>
              <a:rPr lang="en-US" sz="2500" dirty="0">
                <a:solidFill>
                  <a:srgbClr val="5F5F5F"/>
                </a:solidFill>
              </a:rPr>
              <a:t>    </a:t>
            </a:r>
            <a:r>
              <a:rPr lang="en-US" sz="2500" dirty="0" err="1">
                <a:solidFill>
                  <a:srgbClr val="5F5F5F"/>
                </a:solidFill>
              </a:rPr>
              <a:t>création</a:t>
            </a:r>
            <a:endParaRPr lang="en-US" sz="2500" dirty="0">
              <a:solidFill>
                <a:srgbClr val="5F5F5F"/>
              </a:solidFill>
            </a:endParaRPr>
          </a:p>
        </p:txBody>
      </p:sp>
      <p:sp>
        <p:nvSpPr>
          <p:cNvPr id="24580" name="Rectangle 4"/>
          <p:cNvSpPr>
            <a:spLocks/>
          </p:cNvSpPr>
          <p:nvPr/>
        </p:nvSpPr>
        <p:spPr bwMode="auto">
          <a:xfrm>
            <a:off x="1241227" y="4107656"/>
            <a:ext cx="3187898" cy="163413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marL="241093" indent="-241093"/>
            <a:r>
              <a:rPr lang="en-US" sz="2500" dirty="0" err="1"/>
              <a:t>Labos</a:t>
            </a:r>
            <a:r>
              <a:rPr lang="en-US" sz="2500" dirty="0"/>
              <a:t> </a:t>
            </a:r>
            <a:r>
              <a:rPr lang="en-US" sz="2500" dirty="0" err="1"/>
              <a:t>d’entreprises</a:t>
            </a:r>
            <a:endParaRPr lang="en-US" sz="2500" dirty="0">
              <a:solidFill>
                <a:srgbClr val="5F5F5F"/>
              </a:solidFill>
            </a:endParaRPr>
          </a:p>
          <a:p>
            <a:pPr marL="241093" indent="-241093">
              <a:buSzPct val="79000"/>
              <a:buFont typeface="Helvetica Neue Light" charset="0"/>
              <a:buChar char="•"/>
            </a:pPr>
            <a:r>
              <a:rPr lang="en-US" sz="2500" dirty="0">
                <a:solidFill>
                  <a:srgbClr val="5F5F5F"/>
                </a:solidFill>
              </a:rPr>
              <a:t>  Nokia</a:t>
            </a:r>
          </a:p>
          <a:p>
            <a:pPr marL="241093" indent="-241093">
              <a:buSzPct val="79000"/>
              <a:buFont typeface="Helvetica Neue Light" charset="0"/>
              <a:buChar char="•"/>
            </a:pPr>
            <a:r>
              <a:rPr lang="en-US" sz="2500" dirty="0">
                <a:solidFill>
                  <a:srgbClr val="5F5F5F"/>
                </a:solidFill>
              </a:rPr>
              <a:t>  Logitech </a:t>
            </a:r>
          </a:p>
          <a:p>
            <a:pPr marL="241093" indent="-241093">
              <a:buSzPct val="79000"/>
              <a:buFont typeface="Helvetica Neue Light" charset="0"/>
              <a:buChar char="•"/>
            </a:pPr>
            <a:r>
              <a:rPr lang="en-US" sz="2500" dirty="0">
                <a:solidFill>
                  <a:srgbClr val="5F5F5F"/>
                </a:solidFill>
              </a:rPr>
              <a:t>  </a:t>
            </a:r>
            <a:r>
              <a:rPr lang="en-US" sz="2500" dirty="0" err="1">
                <a:solidFill>
                  <a:srgbClr val="5F5F5F"/>
                </a:solidFill>
              </a:rPr>
              <a:t>Swisscom</a:t>
            </a:r>
            <a:endParaRPr lang="en-US" sz="2500" dirty="0">
              <a:solidFill>
                <a:srgbClr val="5F5F5F"/>
              </a:solidFill>
            </a:endParaRPr>
          </a:p>
        </p:txBody>
      </p:sp>
      <p:pic>
        <p:nvPicPr>
          <p:cNvPr id="67590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8734" y="1794867"/>
            <a:ext cx="1482328" cy="133945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67591" name="Rectangle 6"/>
          <p:cNvSpPr>
            <a:spLocks/>
          </p:cNvSpPr>
          <p:nvPr/>
        </p:nvSpPr>
        <p:spPr bwMode="auto">
          <a:xfrm>
            <a:off x="7150420" y="3239215"/>
            <a:ext cx="1201098" cy="4308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b">
            <a:spAutoFit/>
          </a:bodyPr>
          <a:lstStyle/>
          <a:p>
            <a:pPr algn="ctr"/>
            <a:r>
              <a:rPr lang="en-US" sz="1400" dirty="0">
                <a:solidFill>
                  <a:srgbClr val="008040"/>
                </a:solidFill>
              </a:rPr>
              <a:t>travel.panda.org</a:t>
            </a:r>
          </a:p>
          <a:p>
            <a:pPr algn="ctr"/>
            <a:r>
              <a:rPr lang="en-US" sz="1400" dirty="0">
                <a:solidFill>
                  <a:srgbClr val="008040"/>
                </a:solidFill>
              </a:rPr>
              <a:t>routerank.com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24580" grpId="0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437" name="Object 5"/>
          <p:cNvGraphicFramePr>
            <a:graphicFrameLocks/>
          </p:cNvGraphicFramePr>
          <p:nvPr/>
        </p:nvGraphicFramePr>
        <p:xfrm>
          <a:off x="4035425" y="1600200"/>
          <a:ext cx="5111750" cy="4994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Graphique" r:id="rId3" imgW="7734467" imgH="7467433" progId="MSGraph.Chart.8">
                  <p:embed/>
                </p:oleObj>
              </mc:Choice>
              <mc:Fallback>
                <p:oleObj name="Graphique" r:id="rId3" imgW="7734467" imgH="7467433" progId="MSGraph.Chart.8">
                  <p:embed/>
                  <p:pic>
                    <p:nvPicPr>
                      <p:cNvPr id="0" name="Object 5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35425" y="1600200"/>
                        <a:ext cx="5111750" cy="4994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2467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école</a:t>
            </a:r>
            <a:r>
              <a:rPr lang="en-US" dirty="0" smtClean="0"/>
              <a:t> </a:t>
            </a:r>
            <a:r>
              <a:rPr lang="en-US" dirty="0" err="1" smtClean="0"/>
              <a:t>internationale</a:t>
            </a:r>
            <a:endParaRPr lang="en-US" dirty="0" smtClean="0"/>
          </a:p>
        </p:txBody>
      </p:sp>
      <p:sp>
        <p:nvSpPr>
          <p:cNvPr id="62468" name="Rectangle 2"/>
          <p:cNvSpPr>
            <a:spLocks/>
          </p:cNvSpPr>
          <p:nvPr/>
        </p:nvSpPr>
        <p:spPr bwMode="auto">
          <a:xfrm>
            <a:off x="685800" y="1600200"/>
            <a:ext cx="2682145" cy="38472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b">
            <a:spAutoFit/>
          </a:bodyPr>
          <a:lstStyle/>
          <a:p>
            <a:pPr algn="ctr"/>
            <a:r>
              <a:rPr lang="en-US" sz="2500" dirty="0">
                <a:solidFill>
                  <a:srgbClr val="676767"/>
                </a:solidFill>
              </a:rPr>
              <a:t>Bachelor en </a:t>
            </a:r>
            <a:r>
              <a:rPr lang="en-US" sz="2500" dirty="0" err="1">
                <a:solidFill>
                  <a:srgbClr val="676767"/>
                </a:solidFill>
              </a:rPr>
              <a:t>Français</a:t>
            </a:r>
            <a:endParaRPr lang="en-US" sz="2500" dirty="0">
              <a:solidFill>
                <a:srgbClr val="676767"/>
              </a:solidFill>
            </a:endParaRPr>
          </a:p>
        </p:txBody>
      </p:sp>
      <p:sp>
        <p:nvSpPr>
          <p:cNvPr id="18435" name="Rectangle 3"/>
          <p:cNvSpPr>
            <a:spLocks/>
          </p:cNvSpPr>
          <p:nvPr/>
        </p:nvSpPr>
        <p:spPr bwMode="auto">
          <a:xfrm>
            <a:off x="685800" y="2209800"/>
            <a:ext cx="2229136" cy="38472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b">
            <a:spAutoFit/>
          </a:bodyPr>
          <a:lstStyle/>
          <a:p>
            <a:pPr algn="ctr"/>
            <a:r>
              <a:rPr lang="en-US" sz="2500" dirty="0">
                <a:solidFill>
                  <a:srgbClr val="676767"/>
                </a:solidFill>
              </a:rPr>
              <a:t>Master in English</a:t>
            </a:r>
          </a:p>
        </p:txBody>
      </p:sp>
      <p:sp>
        <p:nvSpPr>
          <p:cNvPr id="18436" name="Rectangle 4"/>
          <p:cNvSpPr>
            <a:spLocks/>
          </p:cNvSpPr>
          <p:nvPr/>
        </p:nvSpPr>
        <p:spPr bwMode="auto">
          <a:xfrm>
            <a:off x="228600" y="3962400"/>
            <a:ext cx="3687961" cy="45541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ctr"/>
            <a:r>
              <a:rPr lang="en-US" sz="2500" dirty="0" err="1" smtClean="0">
                <a:solidFill>
                  <a:srgbClr val="676767"/>
                </a:solidFill>
              </a:rPr>
              <a:t>Cours</a:t>
            </a:r>
            <a:r>
              <a:rPr lang="en-US" sz="2500" dirty="0" smtClean="0">
                <a:solidFill>
                  <a:srgbClr val="676767"/>
                </a:solidFill>
              </a:rPr>
              <a:t> </a:t>
            </a:r>
            <a:r>
              <a:rPr lang="en-US" sz="2500" dirty="0">
                <a:solidFill>
                  <a:srgbClr val="676767"/>
                </a:solidFill>
              </a:rPr>
              <a:t>de langue </a:t>
            </a:r>
            <a:r>
              <a:rPr lang="en-US" sz="2500" dirty="0" err="1">
                <a:solidFill>
                  <a:srgbClr val="676767"/>
                </a:solidFill>
              </a:rPr>
              <a:t>gratuits</a:t>
            </a:r>
            <a:endParaRPr lang="en-US" sz="2500" dirty="0">
              <a:solidFill>
                <a:srgbClr val="676767"/>
              </a:solidFill>
            </a:endParaRPr>
          </a:p>
        </p:txBody>
      </p:sp>
      <p:sp>
        <p:nvSpPr>
          <p:cNvPr id="18438" name="Rectangle 6"/>
          <p:cNvSpPr>
            <a:spLocks/>
          </p:cNvSpPr>
          <p:nvPr/>
        </p:nvSpPr>
        <p:spPr bwMode="auto">
          <a:xfrm>
            <a:off x="4270623" y="1520279"/>
            <a:ext cx="4417963" cy="113407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ctr"/>
            <a:r>
              <a:rPr lang="en-US" sz="2500" dirty="0">
                <a:solidFill>
                  <a:srgbClr val="676767"/>
                </a:solidFill>
              </a:rPr>
              <a:t>les </a:t>
            </a:r>
            <a:r>
              <a:rPr lang="en-US" sz="2500" dirty="0" err="1">
                <a:solidFill>
                  <a:srgbClr val="676767"/>
                </a:solidFill>
              </a:rPr>
              <a:t>étudiants</a:t>
            </a:r>
            <a:r>
              <a:rPr lang="en-US" sz="2500" dirty="0" smtClean="0">
                <a:solidFill>
                  <a:srgbClr val="676767"/>
                </a:solidFill>
              </a:rPr>
              <a:t> I&amp;C </a:t>
            </a:r>
            <a:r>
              <a:rPr lang="en-US" sz="2500" dirty="0" err="1">
                <a:solidFill>
                  <a:srgbClr val="676767"/>
                </a:solidFill>
              </a:rPr>
              <a:t>viennent</a:t>
            </a:r>
            <a:r>
              <a:rPr lang="en-US" sz="2500" dirty="0">
                <a:solidFill>
                  <a:srgbClr val="676767"/>
                </a:solidFill>
              </a:rPr>
              <a:t> de</a:t>
            </a:r>
          </a:p>
        </p:txBody>
      </p:sp>
      <p:sp>
        <p:nvSpPr>
          <p:cNvPr id="9" name="ZoneTexte 8"/>
          <p:cNvSpPr txBox="1">
            <a:spLocks noChangeArrowheads="1"/>
          </p:cNvSpPr>
          <p:nvPr/>
        </p:nvSpPr>
        <p:spPr bwMode="auto">
          <a:xfrm>
            <a:off x="6430492" y="3328541"/>
            <a:ext cx="1105049" cy="84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4291" tIns="32146" rIns="64291" bIns="32146">
            <a:spAutoFit/>
          </a:bodyPr>
          <a:lstStyle/>
          <a:p>
            <a:pPr algn="ctr"/>
            <a:r>
              <a:rPr lang="fr-CH" sz="1700" dirty="0"/>
              <a:t>Suisse Romande</a:t>
            </a:r>
          </a:p>
          <a:p>
            <a:pPr algn="ctr"/>
            <a:r>
              <a:rPr lang="fr-CH" sz="1700" dirty="0"/>
              <a:t>53 %</a:t>
            </a:r>
            <a:endParaRPr lang="en-US" sz="1700" dirty="0"/>
          </a:p>
        </p:txBody>
      </p:sp>
      <p:sp>
        <p:nvSpPr>
          <p:cNvPr id="10" name="ZoneTexte 9"/>
          <p:cNvSpPr txBox="1">
            <a:spLocks noChangeArrowheads="1"/>
          </p:cNvSpPr>
          <p:nvPr/>
        </p:nvSpPr>
        <p:spPr bwMode="auto">
          <a:xfrm>
            <a:off x="5727279" y="4534049"/>
            <a:ext cx="1758032" cy="588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4291" tIns="32146" rIns="64291" bIns="32146">
            <a:spAutoFit/>
          </a:bodyPr>
          <a:lstStyle/>
          <a:p>
            <a:pPr algn="ctr"/>
            <a:r>
              <a:rPr lang="fr-CH" sz="1700" dirty="0" err="1"/>
              <a:t>Deutschschweiz</a:t>
            </a:r>
            <a:endParaRPr lang="fr-CH" sz="1700" dirty="0"/>
          </a:p>
          <a:p>
            <a:pPr algn="ctr"/>
            <a:r>
              <a:rPr lang="fr-CH" sz="1700" dirty="0"/>
              <a:t>5 %</a:t>
            </a:r>
            <a:endParaRPr lang="en-US" sz="1700" dirty="0"/>
          </a:p>
        </p:txBody>
      </p:sp>
      <p:sp>
        <p:nvSpPr>
          <p:cNvPr id="11" name="ZoneTexte 10"/>
          <p:cNvSpPr txBox="1">
            <a:spLocks noChangeArrowheads="1"/>
          </p:cNvSpPr>
          <p:nvPr/>
        </p:nvSpPr>
        <p:spPr bwMode="auto">
          <a:xfrm>
            <a:off x="4672459" y="3730377"/>
            <a:ext cx="1155279" cy="588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4291" tIns="32146" rIns="64291" bIns="32146">
            <a:spAutoFit/>
          </a:bodyPr>
          <a:lstStyle/>
          <a:p>
            <a:pPr algn="ctr"/>
            <a:r>
              <a:rPr lang="fr-CH" sz="1700" dirty="0"/>
              <a:t>Autres</a:t>
            </a:r>
          </a:p>
          <a:p>
            <a:pPr algn="ctr"/>
            <a:r>
              <a:rPr lang="fr-CH" sz="1700" dirty="0"/>
              <a:t>40 %</a:t>
            </a:r>
            <a:endParaRPr lang="en-US" sz="1700" dirty="0"/>
          </a:p>
        </p:txBody>
      </p:sp>
      <p:sp>
        <p:nvSpPr>
          <p:cNvPr id="13" name="ZoneTexte 12"/>
          <p:cNvSpPr txBox="1">
            <a:spLocks noChangeArrowheads="1"/>
          </p:cNvSpPr>
          <p:nvPr/>
        </p:nvSpPr>
        <p:spPr bwMode="auto">
          <a:xfrm>
            <a:off x="5727279" y="5136803"/>
            <a:ext cx="1255737" cy="84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4291" tIns="32146" rIns="64291" bIns="32146">
            <a:spAutoFit/>
          </a:bodyPr>
          <a:lstStyle/>
          <a:p>
            <a:pPr algn="ctr"/>
            <a:r>
              <a:rPr lang="fr-CH" sz="1700" dirty="0" err="1"/>
              <a:t>Svizerra</a:t>
            </a:r>
            <a:endParaRPr lang="fr-CH" sz="1700" dirty="0"/>
          </a:p>
          <a:p>
            <a:pPr algn="ctr"/>
            <a:r>
              <a:rPr lang="fr-CH" sz="1700" dirty="0" err="1"/>
              <a:t>Italiana</a:t>
            </a:r>
            <a:endParaRPr lang="fr-CH" sz="1700" dirty="0"/>
          </a:p>
          <a:p>
            <a:pPr algn="ctr"/>
            <a:r>
              <a:rPr lang="fr-CH" sz="1700" dirty="0"/>
              <a:t>2 %</a:t>
            </a:r>
            <a:endParaRPr lang="en-US" sz="17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57200" y="4495800"/>
            <a:ext cx="1012568" cy="14986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524000" y="4495800"/>
            <a:ext cx="1371600" cy="953262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1600200" y="5562600"/>
            <a:ext cx="23145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http://</a:t>
            </a:r>
            <a:r>
              <a:rPr lang="en-US" dirty="0" err="1" smtClean="0"/>
              <a:t>langues.epfl.ch</a:t>
            </a:r>
            <a:r>
              <a:rPr lang="en-US" dirty="0" smtClean="0"/>
              <a:t>/</a:t>
            </a:r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57200" y="3581400"/>
            <a:ext cx="1625600" cy="52705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18437" grpId="0"/>
      <p:bldP spid="18435" grpId="0" autoUpdateAnimBg="0"/>
      <p:bldP spid="18436" grpId="0" autoUpdateAnimBg="0"/>
      <p:bldP spid="18438" grpId="0" autoUpdateAnimBg="0"/>
      <p:bldP spid="9" grpId="0"/>
      <p:bldP spid="10" grpId="0"/>
      <p:bldP spid="11" grpId="0"/>
      <p:bldP spid="1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002060"/>
                </a:solidFill>
              </a:rPr>
              <a:t>Vivre </a:t>
            </a:r>
            <a:r>
              <a:rPr lang="en-US" sz="2800" dirty="0" err="1" smtClean="0">
                <a:solidFill>
                  <a:srgbClr val="002060"/>
                </a:solidFill>
              </a:rPr>
              <a:t>à</a:t>
            </a:r>
            <a:r>
              <a:rPr lang="en-US" sz="2800" dirty="0" smtClean="0">
                <a:solidFill>
                  <a:srgbClr val="002060"/>
                </a:solidFill>
              </a:rPr>
              <a:t> </a:t>
            </a:r>
            <a:r>
              <a:rPr lang="en-US" sz="2800" dirty="0" err="1" smtClean="0">
                <a:solidFill>
                  <a:srgbClr val="002060"/>
                </a:solidFill>
              </a:rPr>
              <a:t>l’EPFL</a:t>
            </a:r>
            <a:endParaRPr lang="en-US" sz="2800" dirty="0" smtClean="0">
              <a:solidFill>
                <a:srgbClr val="00206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1524000"/>
            <a:ext cx="5029200" cy="106942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76800" y="3733800"/>
            <a:ext cx="3200400" cy="254577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43000" y="4191000"/>
            <a:ext cx="2565737" cy="18796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867400" y="457200"/>
            <a:ext cx="2372964" cy="136980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219200" y="2438400"/>
            <a:ext cx="4616450" cy="11684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219200" y="3581400"/>
            <a:ext cx="22381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http://</a:t>
            </a:r>
            <a:r>
              <a:rPr lang="en-US" dirty="0" err="1" smtClean="0"/>
              <a:t>satellite.epfl.ch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304800" y="1143000"/>
            <a:ext cx="23903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http://</a:t>
            </a:r>
            <a:r>
              <a:rPr lang="en-US" dirty="0" err="1" smtClean="0"/>
              <a:t>www.balelec.ch</a:t>
            </a:r>
            <a:r>
              <a:rPr lang="en-US" dirty="0" smtClean="0"/>
              <a:t>/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334000" y="6248400"/>
            <a:ext cx="27150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http://</a:t>
            </a:r>
            <a:r>
              <a:rPr lang="en-US" dirty="0" err="1" smtClean="0"/>
              <a:t>www.architango.ch</a:t>
            </a:r>
            <a:r>
              <a:rPr lang="en-US" dirty="0" smtClean="0"/>
              <a:t>/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143000" y="6096000"/>
            <a:ext cx="23134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http://</a:t>
            </a:r>
            <a:r>
              <a:rPr lang="en-US" dirty="0" err="1" smtClean="0"/>
              <a:t>agepoly.epfl.ch</a:t>
            </a:r>
            <a:r>
              <a:rPr lang="en-US" dirty="0" smtClean="0"/>
              <a:t>/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5620605" y="1828800"/>
            <a:ext cx="35233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http://</a:t>
            </a:r>
            <a:r>
              <a:rPr lang="en-US" dirty="0" err="1" smtClean="0"/>
              <a:t>www.rolexlearningcenter.ch</a:t>
            </a:r>
            <a:r>
              <a:rPr lang="en-US" dirty="0" smtClean="0"/>
              <a:t>/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 métiers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 </a:t>
            </a:r>
            <a:r>
              <a:rPr lang="en-US" dirty="0" err="1" smtClean="0"/>
              <a:t>futur</a:t>
            </a:r>
            <a:r>
              <a:rPr lang="en-US" dirty="0" smtClean="0"/>
              <a:t> des métiers de </a:t>
            </a:r>
            <a:r>
              <a:rPr lang="en-US" dirty="0" err="1" smtClean="0"/>
              <a:t>l’information</a:t>
            </a:r>
            <a:endParaRPr lang="fr-CH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4267200"/>
            <a:ext cx="8229600" cy="2286000"/>
          </a:xfrm>
        </p:spPr>
        <p:txBody>
          <a:bodyPr/>
          <a:lstStyle/>
          <a:p>
            <a:r>
              <a:rPr lang="en-US" dirty="0" err="1" smtClean="0"/>
              <a:t>Société</a:t>
            </a:r>
            <a:r>
              <a:rPr lang="en-US" dirty="0" smtClean="0"/>
              <a:t> de </a:t>
            </a:r>
            <a:r>
              <a:rPr lang="en-US" dirty="0" err="1" smtClean="0"/>
              <a:t>l’information</a:t>
            </a:r>
            <a:endParaRPr lang="en-US" dirty="0" smtClean="0"/>
          </a:p>
          <a:p>
            <a:r>
              <a:rPr lang="en-US" dirty="0" err="1" smtClean="0"/>
              <a:t>Société</a:t>
            </a:r>
            <a:r>
              <a:rPr lang="en-US" dirty="0" smtClean="0"/>
              <a:t> de la </a:t>
            </a:r>
            <a:r>
              <a:rPr lang="en-US" dirty="0" err="1" smtClean="0"/>
              <a:t>digitalisation</a:t>
            </a:r>
            <a:endParaRPr lang="en-US" dirty="0" smtClean="0"/>
          </a:p>
          <a:p>
            <a:r>
              <a:rPr lang="en-US" dirty="0" err="1" smtClean="0"/>
              <a:t>Société</a:t>
            </a:r>
            <a:r>
              <a:rPr lang="en-US" dirty="0" smtClean="0"/>
              <a:t> des </a:t>
            </a:r>
            <a:r>
              <a:rPr lang="en-US" dirty="0" err="1" smtClean="0"/>
              <a:t>réseaux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" y="1447800"/>
            <a:ext cx="5554132" cy="2590800"/>
          </a:xfrm>
          <a:prstGeom prst="rect">
            <a:avLst/>
          </a:prstGeom>
        </p:spPr>
      </p:pic>
      <p:pic>
        <p:nvPicPr>
          <p:cNvPr id="8" name="Picture 7" descr="Screen shot 2011-05-26 at 5.13.20 AM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00600" y="3581400"/>
            <a:ext cx="3937469" cy="2590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dirty="0" err="1" smtClean="0">
                <a:solidFill>
                  <a:srgbClr val="002060"/>
                </a:solidFill>
              </a:rPr>
              <a:t>L’Informatique</a:t>
            </a:r>
            <a:r>
              <a:rPr lang="en-US" sz="2800" dirty="0" smtClean="0">
                <a:solidFill>
                  <a:srgbClr val="002060"/>
                </a:solidFill>
              </a:rPr>
              <a:t>…</a:t>
            </a:r>
          </a:p>
        </p:txBody>
      </p:sp>
      <p:pic>
        <p:nvPicPr>
          <p:cNvPr id="7" name="Picture 6" descr="Screen shot 2011-05-26 at 5.13.20 AM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5327" y="1143000"/>
            <a:ext cx="8333345" cy="54832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Exemples</a:t>
            </a:r>
            <a:r>
              <a:rPr lang="en-US" dirty="0" smtClean="0"/>
              <a:t> de métiers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876800"/>
          </a:xfrm>
        </p:spPr>
        <p:txBody>
          <a:bodyPr>
            <a:normAutofit fontScale="62500" lnSpcReduction="20000"/>
          </a:bodyPr>
          <a:lstStyle/>
          <a:p>
            <a:r>
              <a:rPr lang="fr-FR" dirty="0" smtClean="0"/>
              <a:t> Ingénieur pour les communication mobiles (</a:t>
            </a:r>
            <a:r>
              <a:rPr lang="fr-FR" dirty="0" err="1" smtClean="0"/>
              <a:t>Syscom</a:t>
            </a:r>
            <a:r>
              <a:rPr lang="fr-FR" dirty="0" smtClean="0"/>
              <a:t>)</a:t>
            </a:r>
          </a:p>
          <a:p>
            <a:pPr lvl="1"/>
            <a:r>
              <a:rPr lang="fr-FR" dirty="0" smtClean="0"/>
              <a:t>Nokia, </a:t>
            </a:r>
            <a:r>
              <a:rPr lang="fr-FR" dirty="0" err="1" smtClean="0"/>
              <a:t>Qualcomm</a:t>
            </a:r>
            <a:r>
              <a:rPr lang="fr-FR" dirty="0" smtClean="0"/>
              <a:t>, Ericsson</a:t>
            </a:r>
          </a:p>
          <a:p>
            <a:r>
              <a:rPr lang="fr-FR" dirty="0" smtClean="0"/>
              <a:t> Consultant en sécurité informatique (</a:t>
            </a:r>
            <a:r>
              <a:rPr lang="fr-FR" dirty="0" err="1" smtClean="0"/>
              <a:t>Syscom</a:t>
            </a:r>
            <a:r>
              <a:rPr lang="fr-FR" dirty="0" smtClean="0"/>
              <a:t>)</a:t>
            </a:r>
          </a:p>
          <a:p>
            <a:pPr lvl="1"/>
            <a:r>
              <a:rPr lang="fr-FR" dirty="0" smtClean="0"/>
              <a:t>Hewlett-Packard, </a:t>
            </a:r>
            <a:r>
              <a:rPr lang="fr-FR" dirty="0" err="1" smtClean="0"/>
              <a:t>Skyguide</a:t>
            </a:r>
            <a:endParaRPr lang="fr-FR" dirty="0" smtClean="0"/>
          </a:p>
          <a:p>
            <a:r>
              <a:rPr lang="fr-FR" dirty="0" smtClean="0"/>
              <a:t>Opérateur de réseaux (</a:t>
            </a:r>
            <a:r>
              <a:rPr lang="fr-FR" dirty="0" err="1" smtClean="0"/>
              <a:t>Syscom</a:t>
            </a:r>
            <a:r>
              <a:rPr lang="fr-FR" dirty="0" smtClean="0"/>
              <a:t>)</a:t>
            </a:r>
          </a:p>
          <a:p>
            <a:pPr lvl="1"/>
            <a:r>
              <a:rPr lang="fr-FR" dirty="0" err="1" smtClean="0"/>
              <a:t>Swisscom</a:t>
            </a:r>
            <a:r>
              <a:rPr lang="fr-FR" dirty="0" smtClean="0"/>
              <a:t>, Orange, </a:t>
            </a:r>
            <a:r>
              <a:rPr lang="fr-FR" dirty="0" err="1" smtClean="0"/>
              <a:t>Sunrise</a:t>
            </a:r>
            <a:endParaRPr lang="fr-FR" dirty="0" smtClean="0"/>
          </a:p>
          <a:p>
            <a:r>
              <a:rPr lang="fr-FR" dirty="0" smtClean="0"/>
              <a:t> Analyse financière &amp; risque(</a:t>
            </a:r>
            <a:r>
              <a:rPr lang="fr-FR" dirty="0" err="1" smtClean="0"/>
              <a:t>Syscom</a:t>
            </a:r>
            <a:r>
              <a:rPr lang="fr-FR" dirty="0" smtClean="0"/>
              <a:t>)</a:t>
            </a:r>
          </a:p>
          <a:p>
            <a:pPr lvl="1"/>
            <a:r>
              <a:rPr lang="fr-FR" dirty="0" smtClean="0"/>
              <a:t>UBS, </a:t>
            </a:r>
            <a:r>
              <a:rPr lang="fr-FR" dirty="0" err="1" smtClean="0"/>
              <a:t>Lombard-Odier</a:t>
            </a:r>
            <a:endParaRPr lang="fr-FR" dirty="0" smtClean="0"/>
          </a:p>
          <a:p>
            <a:r>
              <a:rPr lang="fr-FR" dirty="0" smtClean="0"/>
              <a:t>Développement hardware(Info)</a:t>
            </a:r>
          </a:p>
          <a:p>
            <a:pPr lvl="1"/>
            <a:r>
              <a:rPr lang="fr-FR" dirty="0" smtClean="0"/>
              <a:t>ABB, Logitech, Intel</a:t>
            </a:r>
          </a:p>
          <a:p>
            <a:r>
              <a:rPr lang="fr-FR" dirty="0" smtClean="0"/>
              <a:t>Développement de systèmes d’imageries médicales (</a:t>
            </a:r>
            <a:r>
              <a:rPr lang="fr-FR" dirty="0" err="1" smtClean="0"/>
              <a:t>Syscom</a:t>
            </a:r>
            <a:r>
              <a:rPr lang="fr-FR" dirty="0" smtClean="0"/>
              <a:t>, Info)</a:t>
            </a:r>
          </a:p>
          <a:p>
            <a:pPr lvl="1"/>
            <a:r>
              <a:rPr lang="fr-FR" dirty="0" smtClean="0"/>
              <a:t>Siemens, General Electric</a:t>
            </a:r>
          </a:p>
          <a:p>
            <a:r>
              <a:rPr lang="fr-FR" dirty="0" smtClean="0"/>
              <a:t>Développement de systèmes d’information d’entreprise (Info)</a:t>
            </a:r>
          </a:p>
          <a:p>
            <a:pPr lvl="1"/>
            <a:r>
              <a:rPr lang="fr-FR" dirty="0" smtClean="0"/>
              <a:t>SAP, CHUV, Etat, toutes les entreprises…</a:t>
            </a:r>
          </a:p>
          <a:p>
            <a:r>
              <a:rPr lang="fr-FR" dirty="0" smtClean="0"/>
              <a:t>Consultants (Info)</a:t>
            </a:r>
          </a:p>
          <a:p>
            <a:pPr lvl="1"/>
            <a:r>
              <a:rPr lang="fr-FR" dirty="0" err="1" smtClean="0"/>
              <a:t>Accenture</a:t>
            </a:r>
            <a:r>
              <a:rPr lang="fr-FR" dirty="0" smtClean="0"/>
              <a:t>, McKinsey, ELCA, Cambridge </a:t>
            </a:r>
            <a:r>
              <a:rPr lang="fr-FR" dirty="0" err="1" smtClean="0"/>
              <a:t>Technology</a:t>
            </a:r>
            <a:r>
              <a:rPr lang="fr-FR" dirty="0" smtClean="0"/>
              <a:t> </a:t>
            </a:r>
            <a:r>
              <a:rPr lang="fr-FR" dirty="0" err="1" smtClean="0"/>
              <a:t>Partners</a:t>
            </a:r>
            <a:r>
              <a:rPr lang="fr-FR" dirty="0" smtClean="0"/>
              <a:t>, </a:t>
            </a:r>
            <a:r>
              <a:rPr lang="fr-FR" dirty="0" err="1" smtClean="0"/>
              <a:t>Itecor</a:t>
            </a:r>
            <a:endParaRPr lang="fr-FR" dirty="0" smtClean="0"/>
          </a:p>
          <a:p>
            <a:r>
              <a:rPr lang="fr-FR" dirty="0" smtClean="0"/>
              <a:t> Recherche et développement (</a:t>
            </a:r>
            <a:r>
              <a:rPr lang="fr-FR" dirty="0" err="1" smtClean="0"/>
              <a:t>Syscom</a:t>
            </a:r>
            <a:r>
              <a:rPr lang="fr-FR" dirty="0" smtClean="0"/>
              <a:t>, info)</a:t>
            </a:r>
          </a:p>
          <a:p>
            <a:pPr lvl="1"/>
            <a:r>
              <a:rPr lang="fr-FR" dirty="0" smtClean="0"/>
              <a:t>IBM, EPFL, </a:t>
            </a:r>
            <a:r>
              <a:rPr lang="fr-FR" dirty="0" err="1" smtClean="0"/>
              <a:t>Univ</a:t>
            </a:r>
            <a:r>
              <a:rPr lang="fr-FR" dirty="0" smtClean="0"/>
              <a:t>. Berkeley, MIT</a:t>
            </a:r>
          </a:p>
          <a:p>
            <a:pPr>
              <a:buNone/>
            </a:pPr>
            <a:endParaRPr lang="fr-FR" dirty="0" smtClean="0"/>
          </a:p>
          <a:p>
            <a:r>
              <a:rPr lang="fr-FR" dirty="0" smtClean="0"/>
              <a:t>Point commun de ces métiers : le sens et la rigueur de l’analyse et capacité à l’appliquer concrètement</a:t>
            </a:r>
          </a:p>
          <a:p>
            <a:endParaRPr lang="fr-CH" dirty="0"/>
          </a:p>
        </p:txBody>
      </p:sp>
      <p:sp>
        <p:nvSpPr>
          <p:cNvPr id="56323" name="Rectangle 2"/>
          <p:cNvSpPr>
            <a:spLocks/>
          </p:cNvSpPr>
          <p:nvPr/>
        </p:nvSpPr>
        <p:spPr bwMode="auto">
          <a:xfrm>
            <a:off x="1017984" y="1768078"/>
            <a:ext cx="6402586" cy="39703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45718" bIns="0" anchor="b"/>
          <a:lstStyle/>
          <a:p>
            <a:endParaRPr lang="fr-FR" sz="2500" dirty="0">
              <a:solidFill>
                <a:srgbClr val="676767"/>
              </a:solidFill>
            </a:endParaRPr>
          </a:p>
        </p:txBody>
      </p:sp>
      <p:sp>
        <p:nvSpPr>
          <p:cNvPr id="56324" name="Rectangle 3"/>
          <p:cNvSpPr>
            <a:spLocks/>
          </p:cNvSpPr>
          <p:nvPr/>
        </p:nvSpPr>
        <p:spPr bwMode="auto">
          <a:xfrm>
            <a:off x="7536656" y="1818308"/>
            <a:ext cx="482203" cy="397147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ctr"/>
            <a:endParaRPr lang="fr-FR" sz="2500" dirty="0">
              <a:solidFill>
                <a:srgbClr val="676767"/>
              </a:solidFill>
            </a:endParaRPr>
          </a:p>
        </p:txBody>
      </p:sp>
      <p:sp>
        <p:nvSpPr>
          <p:cNvPr id="56325" name="Text Box 7"/>
          <p:cNvSpPr txBox="1">
            <a:spLocks noChangeArrowheads="1"/>
          </p:cNvSpPr>
          <p:nvPr/>
        </p:nvSpPr>
        <p:spPr bwMode="auto">
          <a:xfrm>
            <a:off x="696516" y="1714500"/>
            <a:ext cx="6858000" cy="341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4291" tIns="32146" rIns="64291" bIns="32146">
            <a:spAutoFit/>
          </a:bodyPr>
          <a:lstStyle/>
          <a:p>
            <a:pPr>
              <a:spcBef>
                <a:spcPct val="50000"/>
              </a:spcBef>
            </a:pPr>
            <a:endParaRPr lang="fr-F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22031" y="2143126"/>
            <a:ext cx="3884414" cy="360536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645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Le Marché de l’Emploi</a:t>
            </a:r>
            <a:endParaRPr lang="en-US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600200"/>
            <a:ext cx="4419600" cy="4876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La </a:t>
            </a:r>
            <a:r>
              <a:rPr lang="en-US" dirty="0" err="1" smtClean="0"/>
              <a:t>demande</a:t>
            </a:r>
            <a:r>
              <a:rPr lang="en-US" dirty="0" smtClean="0"/>
              <a:t> en </a:t>
            </a:r>
            <a:r>
              <a:rPr lang="en-US" dirty="0" err="1" smtClean="0"/>
              <a:t>Ingénieurs</a:t>
            </a:r>
            <a:r>
              <a:rPr lang="en-US" dirty="0" smtClean="0"/>
              <a:t> </a:t>
            </a:r>
            <a:r>
              <a:rPr lang="en-US" dirty="0" err="1" smtClean="0"/>
              <a:t>Systèmes</a:t>
            </a:r>
            <a:r>
              <a:rPr lang="en-US" dirty="0" smtClean="0"/>
              <a:t> de Communication</a:t>
            </a:r>
            <a:br>
              <a:rPr lang="en-US" dirty="0" smtClean="0"/>
            </a:br>
            <a:r>
              <a:rPr lang="en-US" dirty="0" smtClean="0"/>
              <a:t>et </a:t>
            </a:r>
            <a:r>
              <a:rPr lang="en-US" dirty="0" err="1" smtClean="0"/>
              <a:t>informatique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 forte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Plus </a:t>
            </a:r>
            <a:r>
              <a:rPr lang="en-US" dirty="0" err="1" smtClean="0"/>
              <a:t>d’offres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de </a:t>
            </a:r>
            <a:r>
              <a:rPr lang="en-US" dirty="0" err="1" smtClean="0"/>
              <a:t>diplômés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</a:p>
          <a:p>
            <a:r>
              <a:rPr lang="en-US" dirty="0" smtClean="0"/>
              <a:t>Start-ups, PMEs, </a:t>
            </a:r>
            <a:r>
              <a:rPr lang="en-US" dirty="0" err="1" smtClean="0"/>
              <a:t>grandes</a:t>
            </a:r>
            <a:r>
              <a:rPr lang="en-US" dirty="0" smtClean="0"/>
              <a:t> </a:t>
            </a:r>
            <a:r>
              <a:rPr lang="en-US" dirty="0" err="1" smtClean="0"/>
              <a:t>entreprises</a:t>
            </a:r>
            <a:r>
              <a:rPr lang="en-US" dirty="0" smtClean="0"/>
              <a:t>, </a:t>
            </a:r>
            <a:r>
              <a:rPr lang="en-US" dirty="0" err="1" smtClean="0"/>
              <a:t>secteur</a:t>
            </a:r>
            <a:r>
              <a:rPr lang="en-US" dirty="0" smtClean="0"/>
              <a:t> public</a:t>
            </a:r>
          </a:p>
          <a:p>
            <a:endParaRPr lang="en-US" dirty="0" smtClean="0"/>
          </a:p>
          <a:p>
            <a:r>
              <a:rPr lang="en-US" dirty="0" err="1" smtClean="0"/>
              <a:t>Technologie</a:t>
            </a:r>
            <a:r>
              <a:rPr lang="en-US" dirty="0" smtClean="0"/>
              <a:t>, </a:t>
            </a:r>
            <a:r>
              <a:rPr lang="en-US" dirty="0" err="1" smtClean="0"/>
              <a:t>Opérateurs</a:t>
            </a:r>
            <a:r>
              <a:rPr lang="en-US" dirty="0" smtClean="0"/>
              <a:t>, </a:t>
            </a:r>
            <a:r>
              <a:rPr lang="en-US" dirty="0" err="1" smtClean="0"/>
              <a:t>Entreprises</a:t>
            </a:r>
            <a:r>
              <a:rPr lang="en-US" dirty="0" smtClean="0"/>
              <a:t> de service, </a:t>
            </a:r>
            <a:r>
              <a:rPr lang="en-US" dirty="0" err="1" smtClean="0"/>
              <a:t>Environnement</a:t>
            </a:r>
            <a:r>
              <a:rPr lang="en-US" dirty="0" smtClean="0"/>
              <a:t>, Transports</a:t>
            </a:r>
          </a:p>
          <a:p>
            <a:endParaRPr lang="fr-CH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Et </a:t>
            </a:r>
            <a:r>
              <a:rPr lang="en-US" dirty="0" err="1" smtClean="0"/>
              <a:t>alors</a:t>
            </a:r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Conditions </a:t>
            </a:r>
            <a:r>
              <a:rPr lang="en-US" dirty="0" err="1" smtClean="0"/>
              <a:t>d’Admission</a:t>
            </a:r>
            <a:r>
              <a:rPr lang="en-US" dirty="0" smtClean="0"/>
              <a:t>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dirty="0" smtClean="0"/>
              <a:t> Bachelor, admission en 1ère année</a:t>
            </a:r>
          </a:p>
          <a:p>
            <a:pPr lvl="1"/>
            <a:r>
              <a:rPr lang="fr-CH" dirty="0" smtClean="0"/>
              <a:t>maturité suisse</a:t>
            </a:r>
          </a:p>
          <a:p>
            <a:pPr lvl="1"/>
            <a:r>
              <a:rPr lang="fr-CH" dirty="0" smtClean="0"/>
              <a:t>ou: bac avec 70% de moyenne</a:t>
            </a:r>
          </a:p>
          <a:p>
            <a:pPr lvl="1"/>
            <a:r>
              <a:rPr lang="fr-CH" dirty="0" smtClean="0"/>
              <a:t>(14/20) en maths, physique, langue maternelle, une langue vivante</a:t>
            </a:r>
            <a:br>
              <a:rPr lang="fr-CH" dirty="0" smtClean="0"/>
            </a:br>
            <a:endParaRPr lang="fr-CH" dirty="0" smtClean="0"/>
          </a:p>
          <a:p>
            <a:pPr>
              <a:buNone/>
            </a:pPr>
            <a:r>
              <a:rPr lang="fr-CH" dirty="0" smtClean="0"/>
              <a:t/>
            </a:r>
            <a:br>
              <a:rPr lang="fr-CH" dirty="0" smtClean="0"/>
            </a:br>
            <a:r>
              <a:rPr lang="fr-CH" dirty="0" smtClean="0"/>
              <a:t/>
            </a:r>
            <a:br>
              <a:rPr lang="fr-CH" dirty="0" smtClean="0"/>
            </a:br>
            <a:endParaRPr lang="fr-CH" dirty="0" smtClean="0"/>
          </a:p>
          <a:p>
            <a:endParaRPr lang="fr-CH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2200" y="304800"/>
            <a:ext cx="7739600" cy="55626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19200" y="6248400"/>
            <a:ext cx="72309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/>
              <a:t>Choix</a:t>
            </a:r>
            <a:r>
              <a:rPr lang="en-US" i="1" dirty="0" smtClean="0"/>
              <a:t> final INFO / </a:t>
            </a:r>
            <a:r>
              <a:rPr lang="en-US" i="1" dirty="0" err="1" smtClean="0"/>
              <a:t>Syscom</a:t>
            </a:r>
            <a:r>
              <a:rPr lang="en-US" i="1" dirty="0" smtClean="0"/>
              <a:t> </a:t>
            </a:r>
            <a:r>
              <a:rPr lang="en-US" i="1" dirty="0" err="1" smtClean="0"/>
              <a:t>peut</a:t>
            </a:r>
            <a:r>
              <a:rPr lang="en-US" i="1" dirty="0" smtClean="0"/>
              <a:t> </a:t>
            </a:r>
            <a:r>
              <a:rPr lang="en-US" i="1" dirty="0" err="1" smtClean="0"/>
              <a:t>être</a:t>
            </a:r>
            <a:r>
              <a:rPr lang="en-US" i="1" dirty="0" smtClean="0"/>
              <a:t> fait </a:t>
            </a:r>
            <a:r>
              <a:rPr lang="en-US" i="1" dirty="0" err="1" smtClean="0"/>
              <a:t>à</a:t>
            </a:r>
            <a:r>
              <a:rPr lang="en-US" i="1" dirty="0" smtClean="0"/>
              <a:t> </a:t>
            </a:r>
            <a:r>
              <a:rPr lang="en-US" i="1" dirty="0" err="1" smtClean="0"/>
              <a:t>l’epfl</a:t>
            </a:r>
            <a:r>
              <a:rPr lang="en-US" i="1" dirty="0" smtClean="0"/>
              <a:t> pendant la première </a:t>
            </a:r>
            <a:r>
              <a:rPr lang="en-US" i="1" dirty="0" err="1" smtClean="0"/>
              <a:t>année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1"/>
          <p:cNvSpPr>
            <a:spLocks noGrp="1" noChangeArrowheads="1"/>
          </p:cNvSpPr>
          <p:nvPr>
            <p:ph type="title"/>
          </p:nvPr>
        </p:nvSpPr>
        <p:spPr>
          <a:xfrm>
            <a:off x="1518047" y="1651992"/>
            <a:ext cx="8340328" cy="3545086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 smtClean="0"/>
              <a:t>Pour en savoir plus: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				</a:t>
            </a:r>
            <a:r>
              <a:rPr lang="en-US" dirty="0" err="1" smtClean="0">
                <a:solidFill>
                  <a:srgbClr val="808080"/>
                </a:solidFill>
              </a:rPr>
              <a:t>ssc.epfl.ch</a:t>
            </a:r>
            <a:r>
              <a:rPr lang="en-US" dirty="0" smtClean="0">
                <a:solidFill>
                  <a:srgbClr val="808080"/>
                </a:solidFill>
              </a:rPr>
              <a:t/>
            </a:r>
            <a:br>
              <a:rPr lang="en-US" dirty="0" smtClean="0">
                <a:solidFill>
                  <a:srgbClr val="808080"/>
                </a:solidFill>
              </a:rPr>
            </a:br>
            <a:r>
              <a:rPr lang="en-US" dirty="0" smtClean="0">
                <a:solidFill>
                  <a:srgbClr val="808080"/>
                </a:solidFill>
              </a:rPr>
              <a:t/>
            </a:r>
            <a:br>
              <a:rPr lang="en-US" dirty="0" smtClean="0">
                <a:solidFill>
                  <a:srgbClr val="808080"/>
                </a:solidFill>
              </a:rPr>
            </a:br>
            <a:r>
              <a:rPr lang="en-US" dirty="0" smtClean="0">
                <a:solidFill>
                  <a:srgbClr val="808080"/>
                </a:solidFill>
              </a:rPr>
              <a:t>				</a:t>
            </a:r>
            <a:r>
              <a:rPr lang="en-US" dirty="0" err="1" smtClean="0">
                <a:solidFill>
                  <a:srgbClr val="808080"/>
                </a:solidFill>
              </a:rPr>
              <a:t>sin.epfl.ch</a:t>
            </a:r>
            <a:r>
              <a:rPr lang="en-US" dirty="0" smtClean="0">
                <a:solidFill>
                  <a:srgbClr val="808080"/>
                </a:solidFill>
              </a:rPr>
              <a:t/>
            </a:r>
            <a:br>
              <a:rPr lang="en-US" dirty="0" smtClean="0">
                <a:solidFill>
                  <a:srgbClr val="808080"/>
                </a:solidFill>
              </a:rPr>
            </a:br>
            <a:r>
              <a:rPr lang="en-US" dirty="0" smtClean="0">
                <a:solidFill>
                  <a:srgbClr val="808080"/>
                </a:solidFill>
              </a:rPr>
              <a:t/>
            </a:r>
            <a:br>
              <a:rPr lang="en-US" dirty="0" smtClean="0">
                <a:solidFill>
                  <a:srgbClr val="808080"/>
                </a:solidFill>
              </a:rPr>
            </a:br>
            <a:r>
              <a:rPr lang="en-US" dirty="0" smtClean="0">
                <a:solidFill>
                  <a:srgbClr val="808080"/>
                </a:solidFill>
              </a:rPr>
              <a:t>				</a:t>
            </a:r>
            <a:r>
              <a:rPr lang="en-US" dirty="0" err="1" smtClean="0">
                <a:solidFill>
                  <a:srgbClr val="808080"/>
                </a:solidFill>
              </a:rPr>
              <a:t>www.epfl.ch</a:t>
            </a:r>
            <a:r>
              <a:rPr lang="en-US" dirty="0" smtClean="0">
                <a:solidFill>
                  <a:srgbClr val="808080"/>
                </a:solidFill>
              </a:rPr>
              <a:t/>
            </a:r>
            <a:br>
              <a:rPr lang="en-US" dirty="0" smtClean="0">
                <a:solidFill>
                  <a:srgbClr val="808080"/>
                </a:solidFill>
              </a:rPr>
            </a:br>
            <a:r>
              <a:rPr lang="en-US" dirty="0" smtClean="0">
                <a:solidFill>
                  <a:srgbClr val="808080"/>
                </a:solidFill>
              </a:rPr>
              <a:t>								   </a:t>
            </a:r>
            <a:br>
              <a:rPr lang="en-US" dirty="0" smtClean="0">
                <a:solidFill>
                  <a:srgbClr val="808080"/>
                </a:solidFill>
              </a:rPr>
            </a:br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Inventeurs</a:t>
            </a:r>
            <a:endParaRPr lang="fr-CH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3429000" cy="4876800"/>
          </a:xfrm>
        </p:spPr>
        <p:txBody>
          <a:bodyPr>
            <a:normAutofit/>
          </a:bodyPr>
          <a:lstStyle/>
          <a:p>
            <a:r>
              <a:rPr lang="en-US" dirty="0" smtClean="0"/>
              <a:t>Claude E Shannon:</a:t>
            </a:r>
          </a:p>
          <a:p>
            <a:pPr lvl="1"/>
            <a:r>
              <a:rPr lang="en-US" dirty="0" smtClean="0"/>
              <a:t>“A Mathematical Theory of Communications”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Alan Turing</a:t>
            </a:r>
          </a:p>
          <a:p>
            <a:pPr lvl="1"/>
            <a:r>
              <a:rPr lang="en-US" dirty="0" smtClean="0"/>
              <a:t>“A Mathematical Theory of Computations”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fr-CH" dirty="0" smtClean="0"/>
          </a:p>
        </p:txBody>
      </p:sp>
      <p:pic>
        <p:nvPicPr>
          <p:cNvPr id="43012" name="Picture 10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4800" y="1143000"/>
            <a:ext cx="3809540" cy="3243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038600" y="4572000"/>
            <a:ext cx="1778000" cy="141861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/>
          <a:srcRect b="11111"/>
          <a:stretch>
            <a:fillRect/>
          </a:stretch>
        </p:blipFill>
        <p:spPr>
          <a:xfrm>
            <a:off x="5867400" y="4343400"/>
            <a:ext cx="2533650" cy="1676400"/>
          </a:xfrm>
          <a:prstGeom prst="rect">
            <a:avLst/>
          </a:prstGeom>
        </p:spPr>
      </p:pic>
      <p:pic>
        <p:nvPicPr>
          <p:cNvPr id="11" name="Picture 10" descr="Screen shot 2011-05-26 at 5.16.37 AM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467600" y="5562600"/>
            <a:ext cx="1234963" cy="919162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4114800" y="6248400"/>
            <a:ext cx="33528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u="sng" dirty="0" smtClean="0">
                <a:solidFill>
                  <a:srgbClr val="0000FF"/>
                </a:solidFill>
              </a:rPr>
              <a:t>http://</a:t>
            </a:r>
            <a:r>
              <a:rPr lang="en-US" sz="1200" u="sng" dirty="0" err="1" smtClean="0">
                <a:solidFill>
                  <a:srgbClr val="0000FF"/>
                </a:solidFill>
              </a:rPr>
              <a:t>www.youtube.com/watch?v</a:t>
            </a:r>
            <a:r>
              <a:rPr lang="en-US" sz="1200" u="sng" dirty="0" smtClean="0">
                <a:solidFill>
                  <a:srgbClr val="0000FF"/>
                </a:solidFill>
              </a:rPr>
              <a:t>=cYw2ewoO6c4</a:t>
            </a:r>
            <a:endParaRPr lang="en-US" sz="1200" u="sng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Communication, Information et </a:t>
            </a:r>
            <a:r>
              <a:rPr lang="en-US" dirty="0" err="1" smtClean="0"/>
              <a:t>Calculs</a:t>
            </a:r>
            <a:endParaRPr 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Google </a:t>
            </a:r>
            <a:r>
              <a:rPr lang="en-US" dirty="0" err="1" smtClean="0"/>
              <a:t>PageRank</a:t>
            </a:r>
            <a:r>
              <a:rPr lang="en-US" dirty="0" smtClean="0"/>
              <a:t> ©! (US Patent 6,285,999)</a:t>
            </a:r>
          </a:p>
          <a:p>
            <a:pPr lvl="1"/>
            <a:r>
              <a:rPr lang="en-US" dirty="0" err="1" smtClean="0"/>
              <a:t>Calcul</a:t>
            </a:r>
            <a:r>
              <a:rPr lang="en-US" dirty="0" smtClean="0"/>
              <a:t> de la </a:t>
            </a:r>
            <a:r>
              <a:rPr lang="en-US" dirty="0" err="1" smtClean="0"/>
              <a:t>seconde</a:t>
            </a:r>
            <a:r>
              <a:rPr lang="en-US" dirty="0" smtClean="0"/>
              <a:t> </a:t>
            </a:r>
            <a:r>
              <a:rPr lang="en-US" dirty="0" err="1" smtClean="0"/>
              <a:t>valeur</a:t>
            </a:r>
            <a:r>
              <a:rPr lang="en-US" dirty="0" smtClean="0"/>
              <a:t> </a:t>
            </a:r>
            <a:r>
              <a:rPr lang="en-US" dirty="0" err="1" smtClean="0"/>
              <a:t>propre</a:t>
            </a:r>
            <a:r>
              <a:rPr lang="en-US" dirty="0" smtClean="0"/>
              <a:t> </a:t>
            </a:r>
            <a:r>
              <a:rPr lang="en-US" dirty="0" err="1" smtClean="0"/>
              <a:t>d’une</a:t>
            </a:r>
            <a:r>
              <a:rPr lang="en-US" dirty="0" smtClean="0"/>
              <a:t> </a:t>
            </a:r>
            <a:r>
              <a:rPr lang="en-US" dirty="0" err="1" smtClean="0"/>
              <a:t>matrice</a:t>
            </a:r>
            <a:r>
              <a:rPr lang="en-US" dirty="0" smtClean="0"/>
              <a:t> de </a:t>
            </a:r>
            <a:r>
              <a:rPr lang="en-US" dirty="0" err="1" smtClean="0"/>
              <a:t>taille</a:t>
            </a:r>
            <a:r>
              <a:rPr lang="en-US" dirty="0" smtClean="0"/>
              <a:t> 25.10</a:t>
            </a:r>
            <a:r>
              <a:rPr lang="en-US" baseline="30000" dirty="0" smtClean="0"/>
              <a:t>9</a:t>
            </a:r>
            <a:r>
              <a:rPr lang="en-US" dirty="0" smtClean="0"/>
              <a:t> x 25. 10</a:t>
            </a:r>
            <a:r>
              <a:rPr lang="en-US" baseline="30000" dirty="0" smtClean="0"/>
              <a:t>9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Pas </a:t>
            </a:r>
            <a:r>
              <a:rPr lang="en-US" dirty="0" err="1" smtClean="0"/>
              <a:t>d’infrastructure</a:t>
            </a:r>
            <a:r>
              <a:rPr lang="en-US" dirty="0" smtClean="0"/>
              <a:t> de </a:t>
            </a:r>
            <a:r>
              <a:rPr lang="en-US" dirty="0" err="1" smtClean="0"/>
              <a:t>calcul</a:t>
            </a:r>
            <a:r>
              <a:rPr lang="en-US" dirty="0" smtClean="0"/>
              <a:t> </a:t>
            </a:r>
            <a:r>
              <a:rPr lang="en-US" dirty="0" err="1" smtClean="0"/>
              <a:t>centralisée</a:t>
            </a:r>
            <a:endParaRPr lang="en-US" dirty="0" smtClean="0"/>
          </a:p>
          <a:p>
            <a:r>
              <a:rPr lang="en-US" dirty="0" err="1" smtClean="0"/>
              <a:t>Facteurs</a:t>
            </a:r>
            <a:r>
              <a:rPr lang="en-US" dirty="0" smtClean="0"/>
              <a:t> </a:t>
            </a:r>
            <a:r>
              <a:rPr lang="en-US" dirty="0" err="1" smtClean="0"/>
              <a:t>clés</a:t>
            </a:r>
            <a:endParaRPr lang="en-US" dirty="0" smtClean="0"/>
          </a:p>
          <a:p>
            <a:pPr lvl="1"/>
            <a:r>
              <a:rPr lang="en-US" dirty="0" err="1" smtClean="0"/>
              <a:t>Energie</a:t>
            </a:r>
            <a:endParaRPr lang="en-US" dirty="0" smtClean="0"/>
          </a:p>
          <a:p>
            <a:pPr lvl="1"/>
            <a:r>
              <a:rPr lang="en-US" dirty="0" smtClean="0"/>
              <a:t>Infrastructure</a:t>
            </a:r>
          </a:p>
          <a:p>
            <a:pPr lvl="1"/>
            <a:r>
              <a:rPr lang="en-US" dirty="0" err="1" smtClean="0"/>
              <a:t>Redondance</a:t>
            </a:r>
            <a:endParaRPr lang="en-US" dirty="0" smtClean="0"/>
          </a:p>
        </p:txBody>
      </p:sp>
      <p:pic>
        <p:nvPicPr>
          <p:cNvPr id="51204" name="Picture 1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04109" y="4403475"/>
            <a:ext cx="4518422" cy="21900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Impact </a:t>
            </a:r>
            <a:r>
              <a:rPr lang="en-US" dirty="0" err="1" smtClean="0"/>
              <a:t>sur</a:t>
            </a:r>
            <a:r>
              <a:rPr lang="en-US" dirty="0" smtClean="0"/>
              <a:t> la </a:t>
            </a:r>
            <a:r>
              <a:rPr lang="en-US" dirty="0" err="1" smtClean="0"/>
              <a:t>Société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4800600" cy="4876800"/>
          </a:xfrm>
        </p:spPr>
        <p:txBody>
          <a:bodyPr>
            <a:normAutofit fontScale="70000" lnSpcReduction="20000"/>
          </a:bodyPr>
          <a:lstStyle/>
          <a:p>
            <a:r>
              <a:rPr lang="en-US" dirty="0" err="1" smtClean="0"/>
              <a:t>Imprimerie</a:t>
            </a:r>
            <a:endParaRPr lang="en-US" dirty="0" smtClean="0"/>
          </a:p>
          <a:p>
            <a:pPr lvl="1"/>
            <a:r>
              <a:rPr lang="en-US" dirty="0" smtClean="0"/>
              <a:t>1450: Invention de Gutenberg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PC, Mobile phone</a:t>
            </a:r>
          </a:p>
          <a:p>
            <a:pPr lvl="1"/>
            <a:r>
              <a:rPr lang="en-US" dirty="0" smtClean="0"/>
              <a:t>1979: 1G</a:t>
            </a:r>
          </a:p>
          <a:p>
            <a:pPr lvl="1"/>
            <a:r>
              <a:rPr lang="en-US" dirty="0" smtClean="0"/>
              <a:t>1981: IBM PC</a:t>
            </a:r>
          </a:p>
          <a:p>
            <a:pPr lvl="1"/>
            <a:r>
              <a:rPr lang="en-US" dirty="0" smtClean="0"/>
              <a:t>1984: Apple</a:t>
            </a:r>
          </a:p>
          <a:p>
            <a:pPr lvl="1"/>
            <a:r>
              <a:rPr lang="en-US" dirty="0" smtClean="0"/>
              <a:t>1991: 2G (</a:t>
            </a:r>
            <a:r>
              <a:rPr lang="en-US" dirty="0" err="1" smtClean="0"/>
              <a:t>Natel</a:t>
            </a:r>
            <a:r>
              <a:rPr lang="en-US" dirty="0" smtClean="0"/>
              <a:t>)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Le World Wide Web</a:t>
            </a:r>
          </a:p>
          <a:p>
            <a:pPr lvl="1"/>
            <a:r>
              <a:rPr lang="en-US" dirty="0" smtClean="0"/>
              <a:t>1989: Tim </a:t>
            </a:r>
            <a:r>
              <a:rPr lang="en-US" dirty="0" err="1" smtClean="0"/>
              <a:t>Berners</a:t>
            </a:r>
            <a:r>
              <a:rPr lang="en-US" dirty="0" smtClean="0"/>
              <a:t> Lee</a:t>
            </a:r>
            <a:br>
              <a:rPr lang="en-US" dirty="0" smtClean="0"/>
            </a:br>
            <a:r>
              <a:rPr lang="en-US" dirty="0" smtClean="0"/>
              <a:t> </a:t>
            </a:r>
          </a:p>
          <a:p>
            <a:r>
              <a:rPr lang="en-US" dirty="0" smtClean="0"/>
              <a:t>Information = fuel des </a:t>
            </a:r>
            <a:r>
              <a:rPr lang="en-US" dirty="0" err="1" smtClean="0"/>
              <a:t>sociétés</a:t>
            </a:r>
            <a:r>
              <a:rPr lang="en-US" dirty="0" smtClean="0"/>
              <a:t> </a:t>
            </a:r>
            <a:r>
              <a:rPr lang="en-US" dirty="0" err="1" smtClean="0"/>
              <a:t>modernes</a:t>
            </a:r>
            <a:endParaRPr lang="en-US" dirty="0" smtClean="0"/>
          </a:p>
          <a:p>
            <a:pPr lvl="1"/>
            <a:r>
              <a:rPr lang="fr-CH" dirty="0" smtClean="0"/>
              <a:t>Education (</a:t>
            </a:r>
            <a:r>
              <a:rPr lang="fr-CH" dirty="0" err="1" smtClean="0"/>
              <a:t>Wikipedia</a:t>
            </a:r>
            <a:r>
              <a:rPr lang="fr-CH" dirty="0" smtClean="0"/>
              <a:t>)</a:t>
            </a:r>
          </a:p>
          <a:p>
            <a:pPr lvl="1"/>
            <a:r>
              <a:rPr lang="fr-CH" dirty="0" smtClean="0"/>
              <a:t>Démocracie, diplomatie (Wikileaks) </a:t>
            </a:r>
          </a:p>
          <a:p>
            <a:pPr lvl="1"/>
            <a:r>
              <a:rPr lang="fr-CH" dirty="0" smtClean="0"/>
              <a:t>Loisirs (iTunes, youTube)</a:t>
            </a:r>
          </a:p>
          <a:p>
            <a:pPr lvl="1"/>
            <a:r>
              <a:rPr lang="fr-CH" dirty="0" smtClean="0"/>
              <a:t>Social (Facebook)</a:t>
            </a:r>
          </a:p>
          <a:p>
            <a:pPr lvl="1"/>
            <a:endParaRPr lang="fr-CH" dirty="0" smtClean="0"/>
          </a:p>
          <a:p>
            <a:pPr lvl="1"/>
            <a:endParaRPr lang="fr-CH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fr-CH" dirty="0" smtClean="0"/>
          </a:p>
        </p:txBody>
      </p:sp>
      <p:sp>
        <p:nvSpPr>
          <p:cNvPr id="49156" name="Slide Number Placeholder 6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98724F1-75F9-4D7C-8C5E-9B7B317EE245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49158" name="Picture 5" descr="exposure_trackers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4419600"/>
            <a:ext cx="1832322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/>
          <a:srcRect l="3778" t="1846" r="6801" b="4000"/>
          <a:stretch>
            <a:fillRect/>
          </a:stretch>
        </p:blipFill>
        <p:spPr>
          <a:xfrm>
            <a:off x="5181600" y="2133600"/>
            <a:ext cx="2758141" cy="19812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477000" y="152400"/>
            <a:ext cx="2357357" cy="18669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909547" y="2590800"/>
            <a:ext cx="110093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i="1" dirty="0" smtClean="0"/>
              <a:t>Steve Jobs</a:t>
            </a:r>
          </a:p>
          <a:p>
            <a:pPr algn="ctr"/>
            <a:r>
              <a:rPr lang="en-US" sz="1400" i="1" dirty="0" smtClean="0"/>
              <a:t>&amp; </a:t>
            </a:r>
          </a:p>
          <a:p>
            <a:pPr algn="ctr"/>
            <a:r>
              <a:rPr lang="en-US" sz="1400" i="1" dirty="0" smtClean="0"/>
              <a:t>John </a:t>
            </a:r>
            <a:r>
              <a:rPr lang="en-US" sz="1400" i="1" dirty="0" err="1" smtClean="0"/>
              <a:t>Sculley</a:t>
            </a:r>
            <a:endParaRPr lang="en-US" sz="1400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5584746" y="685800"/>
            <a:ext cx="7518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i="1" dirty="0" smtClean="0"/>
              <a:t>IBM PC</a:t>
            </a:r>
            <a:endParaRPr lang="en-US" sz="1400" i="1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696200" y="3886200"/>
            <a:ext cx="994261" cy="150495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953000" y="5029200"/>
            <a:ext cx="1295400" cy="1207538"/>
          </a:xfrm>
          <a:prstGeom prst="rect">
            <a:avLst/>
          </a:prstGeom>
        </p:spPr>
      </p:pic>
      <p:pic>
        <p:nvPicPr>
          <p:cNvPr id="15" name="Picture 14" descr="Screen shot 2011-05-26 at 6.39.05 AM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876800" y="3200400"/>
            <a:ext cx="1496125" cy="9715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Table des </a:t>
            </a:r>
            <a:r>
              <a:rPr lang="en-US" dirty="0" err="1" smtClean="0"/>
              <a:t>matières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études</a:t>
            </a:r>
            <a:endParaRPr lang="en-US" dirty="0" smtClean="0"/>
          </a:p>
          <a:p>
            <a:pPr lvl="2"/>
            <a:r>
              <a:rPr lang="en-US" dirty="0" err="1" smtClean="0"/>
              <a:t>Systèmes</a:t>
            </a:r>
            <a:r>
              <a:rPr lang="en-US" dirty="0" smtClean="0"/>
              <a:t> de communication (</a:t>
            </a:r>
            <a:r>
              <a:rPr lang="en-US" dirty="0" err="1" smtClean="0"/>
              <a:t>SysCom</a:t>
            </a:r>
            <a:r>
              <a:rPr lang="en-US" dirty="0" smtClean="0"/>
              <a:t> / SSC)</a:t>
            </a:r>
          </a:p>
          <a:p>
            <a:pPr lvl="2"/>
            <a:r>
              <a:rPr lang="en-US" dirty="0" err="1" smtClean="0"/>
              <a:t>Informatique</a:t>
            </a:r>
            <a:r>
              <a:rPr lang="en-US" dirty="0" smtClean="0"/>
              <a:t> (Info / SIN)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La vie </a:t>
            </a:r>
            <a:r>
              <a:rPr lang="en-US" dirty="0" err="1" smtClean="0"/>
              <a:t>à</a:t>
            </a:r>
            <a:r>
              <a:rPr lang="en-US" dirty="0" smtClean="0"/>
              <a:t> </a:t>
            </a:r>
            <a:r>
              <a:rPr lang="en-US" dirty="0" err="1" smtClean="0"/>
              <a:t>l’EPFL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Les métiers de </a:t>
            </a:r>
            <a:r>
              <a:rPr lang="en-US" dirty="0" err="1" smtClean="0"/>
              <a:t>l’informatique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Et </a:t>
            </a:r>
            <a:r>
              <a:rPr lang="en-US" dirty="0" err="1" smtClean="0"/>
              <a:t>alors</a:t>
            </a:r>
            <a:r>
              <a:rPr lang="en-US" dirty="0" smtClean="0"/>
              <a:t>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 etudes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Bachelor </a:t>
            </a:r>
            <a:r>
              <a:rPr lang="en-US" dirty="0" err="1" smtClean="0"/>
              <a:t>SysCom</a:t>
            </a:r>
            <a:r>
              <a:rPr lang="en-US" dirty="0" smtClean="0"/>
              <a:t> &amp; Info</a:t>
            </a:r>
            <a:endParaRPr lang="fr-CH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600200"/>
            <a:ext cx="5334000" cy="4876800"/>
          </a:xfrm>
        </p:spPr>
        <p:txBody>
          <a:bodyPr/>
          <a:lstStyle/>
          <a:p>
            <a:r>
              <a:rPr lang="en-US" dirty="0" smtClean="0"/>
              <a:t>3 </a:t>
            </a:r>
            <a:r>
              <a:rPr lang="en-US" dirty="0" err="1" smtClean="0"/>
              <a:t>ans</a:t>
            </a:r>
            <a:endParaRPr lang="en-US" dirty="0" smtClean="0"/>
          </a:p>
          <a:p>
            <a:r>
              <a:rPr lang="en-US" dirty="0" err="1" smtClean="0"/>
              <a:t>Mathématique</a:t>
            </a:r>
            <a:r>
              <a:rPr lang="en-US" dirty="0" smtClean="0"/>
              <a:t>, </a:t>
            </a:r>
            <a:r>
              <a:rPr lang="en-US" dirty="0" err="1" smtClean="0"/>
              <a:t>Informatique</a:t>
            </a:r>
            <a:r>
              <a:rPr lang="en-US" dirty="0" smtClean="0"/>
              <a:t>, Physique et Sciences de </a:t>
            </a:r>
            <a:r>
              <a:rPr lang="en-US" dirty="0" err="1" smtClean="0"/>
              <a:t>l’Information</a:t>
            </a:r>
            <a:endParaRPr lang="en-US" dirty="0" smtClean="0"/>
          </a:p>
          <a:p>
            <a:r>
              <a:rPr lang="en-US" dirty="0" err="1" smtClean="0"/>
              <a:t>Projet</a:t>
            </a:r>
            <a:r>
              <a:rPr lang="en-US" dirty="0" smtClean="0"/>
              <a:t> en </a:t>
            </a:r>
            <a:r>
              <a:rPr lang="en-US" dirty="0" err="1" smtClean="0"/>
              <a:t>labo</a:t>
            </a:r>
            <a:r>
              <a:rPr lang="en-US" dirty="0" smtClean="0"/>
              <a:t> de </a:t>
            </a:r>
            <a:r>
              <a:rPr lang="en-US" dirty="0" err="1" smtClean="0"/>
              <a:t>recherche</a:t>
            </a:r>
            <a:endParaRPr lang="en-US" dirty="0" smtClean="0"/>
          </a:p>
          <a:p>
            <a:r>
              <a:rPr lang="en-US" dirty="0" err="1" smtClean="0"/>
              <a:t>Echange</a:t>
            </a:r>
            <a:r>
              <a:rPr lang="en-US" dirty="0" smtClean="0"/>
              <a:t> (un an à </a:t>
            </a:r>
            <a:r>
              <a:rPr lang="en-US" dirty="0" err="1" smtClean="0"/>
              <a:t>l’étranger</a:t>
            </a:r>
            <a:r>
              <a:rPr lang="en-US" dirty="0" smtClean="0"/>
              <a:t>)</a:t>
            </a:r>
          </a:p>
          <a:p>
            <a:endParaRPr lang="fr-CH" dirty="0"/>
          </a:p>
        </p:txBody>
      </p:sp>
      <p:pic>
        <p:nvPicPr>
          <p:cNvPr id="52226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6148" y="4462462"/>
            <a:ext cx="3348633" cy="178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5222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06070" y="4462462"/>
            <a:ext cx="3348633" cy="178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52228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06070" y="2158603"/>
            <a:ext cx="3348633" cy="178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52229" name="Rectangle 4"/>
          <p:cNvSpPr>
            <a:spLocks/>
          </p:cNvSpPr>
          <p:nvPr/>
        </p:nvSpPr>
        <p:spPr bwMode="auto">
          <a:xfrm>
            <a:off x="401836" y="232172"/>
            <a:ext cx="8340328" cy="98226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ctr"/>
            <a:endParaRPr lang="en-US" sz="3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</TotalTime>
  <Words>788</Words>
  <Application>Microsoft Office PowerPoint</Application>
  <PresentationFormat>Affichage à l'écran (4:3)</PresentationFormat>
  <Paragraphs>205</Paragraphs>
  <Slides>35</Slides>
  <Notes>4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2</vt:i4>
      </vt:variant>
      <vt:variant>
        <vt:lpstr>Titres des diapositives</vt:lpstr>
      </vt:variant>
      <vt:variant>
        <vt:i4>35</vt:i4>
      </vt:variant>
    </vt:vector>
  </HeadingPairs>
  <TitlesOfParts>
    <vt:vector size="38" baseType="lpstr">
      <vt:lpstr>Office Theme</vt:lpstr>
      <vt:lpstr>Chart</vt:lpstr>
      <vt:lpstr>Graphique</vt:lpstr>
      <vt:lpstr>Communication Systems Systèmes de Communication ssc.epfl.ch  Computer Science Informatique sin.epfl.ch    </vt:lpstr>
      <vt:lpstr>Les Systèmes de Communication…</vt:lpstr>
      <vt:lpstr>L’Informatique…</vt:lpstr>
      <vt:lpstr>Les Inventeurs</vt:lpstr>
      <vt:lpstr>Communication, Information et Calculs</vt:lpstr>
      <vt:lpstr>Impact sur la Société</vt:lpstr>
      <vt:lpstr>Table des matières</vt:lpstr>
      <vt:lpstr>LES etudes</vt:lpstr>
      <vt:lpstr>Bachelor SysCom &amp; Info</vt:lpstr>
      <vt:lpstr>Première Année du Bachelor</vt:lpstr>
      <vt:lpstr>Master SysCom et Info</vt:lpstr>
      <vt:lpstr>Spécialisation SysCom:  Sécurité de l’Information </vt:lpstr>
      <vt:lpstr>Spécialisation SysCom:  Communication Radio</vt:lpstr>
      <vt:lpstr>Spécialisation SysCom et Info:  Signaux, Images et Sons</vt:lpstr>
      <vt:lpstr>Spécialisation SysCom &amp; Info:  Internet Computing</vt:lpstr>
      <vt:lpstr>Spécialisation Info:  Foundations of Software</vt:lpstr>
      <vt:lpstr>Spécialisation Info:  Industrial Informatics</vt:lpstr>
      <vt:lpstr>Spécialisation Info:  Computer Engineering</vt:lpstr>
      <vt:lpstr>Spécialisation Info:  Service Science</vt:lpstr>
      <vt:lpstr>Ajouter un “Minor” à son Master</vt:lpstr>
      <vt:lpstr>Echanges et Stages</vt:lpstr>
      <vt:lpstr>EPFL</vt:lpstr>
      <vt:lpstr>I&amp;C @ EPFL : Avec les meilleurs</vt:lpstr>
      <vt:lpstr>EPFL – une ville d’étudiants</vt:lpstr>
      <vt:lpstr>Innovation et startups @ EPFL</vt:lpstr>
      <vt:lpstr>Une école internationale</vt:lpstr>
      <vt:lpstr>Vivre à l’EPFL</vt:lpstr>
      <vt:lpstr>Les métiers</vt:lpstr>
      <vt:lpstr>Le futur des métiers de l’information</vt:lpstr>
      <vt:lpstr>Exemples de métiers</vt:lpstr>
      <vt:lpstr>Le Marché de l’Emploi</vt:lpstr>
      <vt:lpstr>Et alors…</vt:lpstr>
      <vt:lpstr>Conditions d’Admission </vt:lpstr>
      <vt:lpstr>Présentation PowerPoint</vt:lpstr>
      <vt:lpstr>Pour en savoir plus:      ssc.epfl.ch      sin.epfl.ch      www.epfl.ch            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Communication Systems Systèmes de Communication  ssc.epfl.ch  </dc:title>
  <dc:creator>Matthias Grossglauser</dc:creator>
  <cp:lastModifiedBy>Emery Martine</cp:lastModifiedBy>
  <cp:revision>20</cp:revision>
  <dcterms:created xsi:type="dcterms:W3CDTF">2011-05-26T06:08:33Z</dcterms:created>
  <dcterms:modified xsi:type="dcterms:W3CDTF">2012-05-21T06:59:34Z</dcterms:modified>
</cp:coreProperties>
</file>