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7" r:id="rId21"/>
    <p:sldId id="276" r:id="rId22"/>
    <p:sldId id="279" r:id="rId23"/>
    <p:sldId id="277" r:id="rId24"/>
    <p:sldId id="278" r:id="rId25"/>
    <p:sldId id="280" r:id="rId26"/>
    <p:sldId id="281" r:id="rId27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34" autoAdjust="0"/>
  </p:normalViewPr>
  <p:slideViewPr>
    <p:cSldViewPr>
      <p:cViewPr>
        <p:scale>
          <a:sx n="75" d="100"/>
          <a:sy n="75" d="100"/>
        </p:scale>
        <p:origin x="-2028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1B765-E999-4D3D-9475-89FBE1DD1D20}" type="datetimeFigureOut">
              <a:rPr lang="fr-FR" smtClean="0"/>
              <a:pPr/>
              <a:t>29/02/2012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3316-8DE1-429C-97DC-8DC71A6E875F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6863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Legend: here we have the cooperative case (relay model), with different SNR threshold for acceptable decoding Red = high SNR threshold required for correct decoding, yellow = middle SNR threshold required for decoding, blue = low SNR threshold required for decoding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3452EE-E03D-42C8-83A6-F8B354B3665F}" type="slidenum">
              <a:rPr lang="en-US" smtClean="0">
                <a:ea typeface="ヒラギノ角ゴ ProN W3" charset="-128"/>
              </a:rPr>
              <a:pPr/>
              <a:t>5</a:t>
            </a:fld>
            <a:endParaRPr lang="en-US" smtClean="0">
              <a:ea typeface="ヒラギノ角ゴ ProN W3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/>
              <a:t>notes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34066-0229-4DF9-B248-06FA041737FF}" type="slidenum">
              <a:rPr lang="en-US" smtClean="0">
                <a:ea typeface="ヒラギノ角ゴ ProN W3" charset="-128"/>
              </a:rPr>
              <a:pPr/>
              <a:t>6</a:t>
            </a:fld>
            <a:endParaRPr lang="en-US" smtClean="0">
              <a:ea typeface="ヒラギノ角ゴ ProN W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401836" y="2580679"/>
            <a:ext cx="8340328" cy="29289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500" dirty="0" smtClean="0">
                <a:solidFill>
                  <a:srgbClr val="4D4D4D"/>
                </a:solidFill>
              </a:rPr>
              <a:t>Communication Systems</a:t>
            </a:r>
            <a:br>
              <a:rPr lang="en-US" sz="4500" dirty="0" smtClean="0">
                <a:solidFill>
                  <a:srgbClr val="4D4D4D"/>
                </a:solidFill>
              </a:rPr>
            </a:br>
            <a:r>
              <a:rPr lang="en-US" sz="4500" i="1" dirty="0" err="1" smtClean="0">
                <a:solidFill>
                  <a:srgbClr val="4D4D4D"/>
                </a:solidFill>
              </a:rPr>
              <a:t>Systèmes</a:t>
            </a:r>
            <a:r>
              <a:rPr lang="en-US" sz="4500" i="1" dirty="0" smtClean="0">
                <a:solidFill>
                  <a:srgbClr val="4D4D4D"/>
                </a:solidFill>
              </a:rPr>
              <a:t> de Communication</a:t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3600" dirty="0" smtClean="0">
                <a:solidFill>
                  <a:srgbClr val="4D4D4D"/>
                </a:solidFill>
              </a:rPr>
              <a:t>ssc.epfl.ch</a:t>
            </a: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endParaRPr lang="en-US" sz="4500" dirty="0" smtClean="0">
              <a:solidFill>
                <a:srgbClr val="4D4D4D"/>
              </a:solidFill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9735" y="5393532"/>
            <a:ext cx="1964531" cy="9487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1"/>
          <p:cNvGraphicFramePr>
            <a:graphicFrameLocks/>
          </p:cNvGraphicFramePr>
          <p:nvPr/>
        </p:nvGraphicFramePr>
        <p:xfrm>
          <a:off x="1307084" y="1425402"/>
          <a:ext cx="7416105" cy="5318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hart" r:id="rId3" imgW="14819048" imgH="11289641" progId="MSGraph.Chart.8">
                  <p:embed/>
                </p:oleObj>
              </mc:Choice>
              <mc:Fallback>
                <p:oleObj name="Chart" r:id="rId3" imgW="14819048" imgH="11289641" progId="MSGraph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084" y="1425402"/>
                        <a:ext cx="7416105" cy="53187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Deuxième et Troisième Années du Bachelor</a:t>
            </a:r>
          </a:p>
        </p:txBody>
      </p:sp>
      <p:sp>
        <p:nvSpPr>
          <p:cNvPr id="54276" name="Rectangle 3"/>
          <p:cNvSpPr>
            <a:spLocks/>
          </p:cNvSpPr>
          <p:nvPr/>
        </p:nvSpPr>
        <p:spPr bwMode="auto">
          <a:xfrm>
            <a:off x="500063" y="1660922"/>
            <a:ext cx="2473523" cy="973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000" dirty="0" err="1">
                <a:solidFill>
                  <a:srgbClr val="676767"/>
                </a:solidFill>
              </a:rPr>
              <a:t>Algorithmique</a:t>
            </a:r>
            <a:r>
              <a:rPr lang="en-US" sz="2000" dirty="0">
                <a:solidFill>
                  <a:srgbClr val="676767"/>
                </a:solidFill>
              </a:rPr>
              <a:t>,</a:t>
            </a:r>
          </a:p>
          <a:p>
            <a:r>
              <a:rPr lang="en-US" sz="2000" dirty="0" err="1">
                <a:solidFill>
                  <a:srgbClr val="676767"/>
                </a:solidFill>
              </a:rPr>
              <a:t>Réseaux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Sécurité</a:t>
            </a:r>
            <a:r>
              <a:rPr lang="en-US" sz="2000" dirty="0">
                <a:solidFill>
                  <a:srgbClr val="676767"/>
                </a:solidFill>
              </a:rPr>
              <a:t> de </a:t>
            </a:r>
            <a:r>
              <a:rPr lang="en-US" sz="2000" dirty="0" err="1">
                <a:solidFill>
                  <a:srgbClr val="676767"/>
                </a:solidFill>
              </a:rPr>
              <a:t>l’Information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7" name="Rectangle 4"/>
          <p:cNvSpPr>
            <a:spLocks/>
          </p:cNvSpPr>
          <p:nvPr/>
        </p:nvSpPr>
        <p:spPr bwMode="auto">
          <a:xfrm>
            <a:off x="6096000" y="1219200"/>
            <a:ext cx="2996654" cy="1304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000" dirty="0" err="1">
                <a:solidFill>
                  <a:srgbClr val="676767"/>
                </a:solidFill>
              </a:rPr>
              <a:t>Sujets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choisis</a:t>
            </a:r>
            <a:r>
              <a:rPr lang="en-US" sz="2000" dirty="0">
                <a:solidFill>
                  <a:srgbClr val="676767"/>
                </a:solidFill>
              </a:rPr>
              <a:t> en </a:t>
            </a:r>
            <a:r>
              <a:rPr lang="en-US" sz="2000" dirty="0" err="1">
                <a:solidFill>
                  <a:srgbClr val="676767"/>
                </a:solidFill>
              </a:rPr>
              <a:t>Maths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Informatique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smtClean="0">
                <a:solidFill>
                  <a:srgbClr val="676767"/>
                </a:solidFill>
              </a:rPr>
              <a:t>Sciences </a:t>
            </a:r>
            <a:r>
              <a:rPr lang="en-US" sz="2000" dirty="0">
                <a:solidFill>
                  <a:srgbClr val="676767"/>
                </a:solidFill>
              </a:rPr>
              <a:t>de </a:t>
            </a:r>
            <a:r>
              <a:rPr lang="en-US" sz="2000" dirty="0" err="1" smtClean="0">
                <a:solidFill>
                  <a:srgbClr val="676767"/>
                </a:solidFill>
              </a:rPr>
              <a:t>l’Information</a:t>
            </a:r>
            <a:r>
              <a:rPr lang="en-US" sz="2000" dirty="0" smtClean="0">
                <a:solidFill>
                  <a:srgbClr val="676767"/>
                </a:solidFill>
              </a:rPr>
              <a:t>, </a:t>
            </a:r>
            <a:r>
              <a:rPr lang="en-US" sz="2000" dirty="0" err="1" smtClean="0">
                <a:solidFill>
                  <a:srgbClr val="676767"/>
                </a:solidFill>
              </a:rPr>
              <a:t>Electronique</a:t>
            </a:r>
            <a:r>
              <a:rPr lang="en-US" sz="2000" dirty="0" smtClean="0">
                <a:solidFill>
                  <a:srgbClr val="676767"/>
                </a:solidFill>
              </a:rPr>
              <a:t> </a:t>
            </a:r>
            <a:r>
              <a:rPr lang="en-US" sz="2000" dirty="0" err="1" smtClean="0">
                <a:solidFill>
                  <a:srgbClr val="676767"/>
                </a:solidFill>
              </a:rPr>
              <a:t>ou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smtClean="0">
                <a:solidFill>
                  <a:srgbClr val="676767"/>
                </a:solidFill>
              </a:rPr>
              <a:t>Management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8" name="Rectangle 5"/>
          <p:cNvSpPr>
            <a:spLocks/>
          </p:cNvSpPr>
          <p:nvPr/>
        </p:nvSpPr>
        <p:spPr bwMode="auto">
          <a:xfrm>
            <a:off x="383306" y="5257800"/>
            <a:ext cx="2588494" cy="973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000" dirty="0" err="1">
                <a:solidFill>
                  <a:srgbClr val="676767"/>
                </a:solidFill>
              </a:rPr>
              <a:t>Analyse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Probabilités</a:t>
            </a:r>
            <a:r>
              <a:rPr lang="en-US" sz="2000" dirty="0">
                <a:solidFill>
                  <a:srgbClr val="676767"/>
                </a:solidFill>
              </a:rPr>
              <a:t>, Physique, Option de Physique </a:t>
            </a:r>
            <a:r>
              <a:rPr lang="en-US" sz="2000" dirty="0" err="1">
                <a:solidFill>
                  <a:srgbClr val="676767"/>
                </a:solidFill>
              </a:rPr>
              <a:t>ou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Biologie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9" name="Rectangle 6"/>
          <p:cNvSpPr>
            <a:spLocks/>
          </p:cNvSpPr>
          <p:nvPr/>
        </p:nvSpPr>
        <p:spPr bwMode="auto">
          <a:xfrm>
            <a:off x="6248400" y="4773811"/>
            <a:ext cx="2819400" cy="9411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000" dirty="0" err="1">
                <a:solidFill>
                  <a:srgbClr val="676767"/>
                </a:solidFill>
              </a:rPr>
              <a:t>Traitement</a:t>
            </a:r>
            <a:r>
              <a:rPr lang="en-US" sz="2000" dirty="0">
                <a:solidFill>
                  <a:srgbClr val="676767"/>
                </a:solidFill>
              </a:rPr>
              <a:t> du Signal</a:t>
            </a:r>
            <a:r>
              <a:rPr lang="en-US" sz="2000" dirty="0" smtClean="0">
                <a:solidFill>
                  <a:srgbClr val="676767"/>
                </a:solidFill>
              </a:rPr>
              <a:t>,</a:t>
            </a:r>
          </a:p>
          <a:p>
            <a:pPr algn="r"/>
            <a:r>
              <a:rPr lang="en-US" sz="2000" dirty="0" smtClean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Théorie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smtClean="0">
                <a:solidFill>
                  <a:srgbClr val="676767"/>
                </a:solidFill>
              </a:rPr>
              <a:t>de </a:t>
            </a:r>
            <a:r>
              <a:rPr lang="en-US" sz="2000" dirty="0" err="1" smtClean="0">
                <a:solidFill>
                  <a:srgbClr val="676767"/>
                </a:solidFill>
              </a:rPr>
              <a:t>l’Information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endParaRPr lang="en-US" sz="2000" dirty="0" smtClean="0">
              <a:solidFill>
                <a:srgbClr val="676767"/>
              </a:solidFill>
            </a:endParaRPr>
          </a:p>
          <a:p>
            <a:pPr algn="r"/>
            <a:r>
              <a:rPr lang="en-US" sz="2000" dirty="0" smtClean="0">
                <a:solidFill>
                  <a:srgbClr val="676767"/>
                </a:solidFill>
              </a:rPr>
              <a:t>Circuits </a:t>
            </a:r>
            <a:r>
              <a:rPr lang="en-US" sz="2000" dirty="0">
                <a:solidFill>
                  <a:srgbClr val="676767"/>
                </a:solidFill>
              </a:rPr>
              <a:t>et </a:t>
            </a:r>
            <a:r>
              <a:rPr lang="en-US" sz="2000" dirty="0" err="1">
                <a:solidFill>
                  <a:srgbClr val="676767"/>
                </a:solidFill>
              </a:rPr>
              <a:t>Systèmes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80" name="Rectangle 7"/>
          <p:cNvSpPr>
            <a:spLocks/>
          </p:cNvSpPr>
          <p:nvPr/>
        </p:nvSpPr>
        <p:spPr bwMode="auto">
          <a:xfrm>
            <a:off x="4071938" y="2116336"/>
            <a:ext cx="1884164" cy="3303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latin typeface="Helvetica" charset="0"/>
                <a:sym typeface="Helvetica" charset="0"/>
              </a:rPr>
              <a:t>Options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</a:t>
            </a:r>
            <a:endParaRPr lang="fr-CH" dirty="0"/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9167" y="17192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359" y="46148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9199" y="4677370"/>
            <a:ext cx="3080742" cy="1651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876800"/>
          </a:xfrm>
        </p:spPr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ans</a:t>
            </a:r>
            <a:r>
              <a:rPr lang="en-US" dirty="0" smtClean="0"/>
              <a:t> y </a:t>
            </a:r>
            <a:r>
              <a:rPr lang="en-US" dirty="0" err="1" smtClean="0"/>
              <a:t>compris</a:t>
            </a:r>
            <a:r>
              <a:rPr lang="en-US" dirty="0" smtClean="0"/>
              <a:t> </a:t>
            </a:r>
            <a:r>
              <a:rPr lang="en-US" dirty="0" err="1" smtClean="0"/>
              <a:t>thèse</a:t>
            </a:r>
            <a:r>
              <a:rPr lang="en-US" dirty="0" smtClean="0"/>
              <a:t> de Master</a:t>
            </a:r>
          </a:p>
          <a:p>
            <a:r>
              <a:rPr lang="en-US" dirty="0" smtClean="0"/>
              <a:t>5 </a:t>
            </a:r>
            <a:r>
              <a:rPr lang="en-US" dirty="0" err="1" smtClean="0"/>
              <a:t>matières</a:t>
            </a:r>
            <a:r>
              <a:rPr lang="en-US" dirty="0" smtClean="0"/>
              <a:t> </a:t>
            </a:r>
            <a:r>
              <a:rPr lang="en-US" dirty="0" err="1" smtClean="0"/>
              <a:t>principales</a:t>
            </a:r>
            <a:r>
              <a:rPr lang="en-US" dirty="0" smtClean="0"/>
              <a:t> au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parmi</a:t>
            </a:r>
            <a:r>
              <a:rPr lang="en-US" dirty="0" smtClean="0"/>
              <a:t> 9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spécialisation</a:t>
            </a:r>
            <a:r>
              <a:rPr lang="en-US" dirty="0" smtClean="0"/>
              <a:t> au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parmi</a:t>
            </a:r>
            <a:r>
              <a:rPr lang="en-US" dirty="0" smtClean="0"/>
              <a:t> 4</a:t>
            </a:r>
          </a:p>
          <a:p>
            <a:r>
              <a:rPr lang="en-US" dirty="0" smtClean="0"/>
              <a:t>Stage en </a:t>
            </a:r>
            <a:r>
              <a:rPr lang="en-US" dirty="0" err="1" smtClean="0"/>
              <a:t>entreprise</a:t>
            </a:r>
            <a:r>
              <a:rPr lang="en-US" dirty="0" smtClean="0"/>
              <a:t> et </a:t>
            </a:r>
            <a:r>
              <a:rPr lang="en-US" dirty="0" err="1" smtClean="0"/>
              <a:t>échange</a:t>
            </a:r>
            <a:r>
              <a:rPr lang="en-US" dirty="0" smtClean="0"/>
              <a:t> à </a:t>
            </a:r>
            <a:r>
              <a:rPr lang="en-US" dirty="0" err="1" smtClean="0"/>
              <a:t>l’étranger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5925" b="25748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/>
          </p:cNvSpPr>
          <p:nvPr/>
        </p:nvSpPr>
        <p:spPr bwMode="auto">
          <a:xfrm>
            <a:off x="294680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SSL: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 err="1" smtClean="0">
                <a:solidFill>
                  <a:srgbClr val="4D4D4D"/>
                </a:solidFill>
              </a:rPr>
              <a:t>Encryptage</a:t>
            </a:r>
            <a:r>
              <a:rPr lang="en-US" sz="2500" dirty="0" smtClean="0">
                <a:solidFill>
                  <a:srgbClr val="4D4D4D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et </a:t>
            </a:r>
            <a:r>
              <a:rPr lang="en-US" sz="2500" dirty="0" err="1">
                <a:solidFill>
                  <a:srgbClr val="4D4D4D"/>
                </a:solidFill>
              </a:rPr>
              <a:t>Authentification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6482953" y="2723555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Portable:</a:t>
            </a:r>
            <a:r>
              <a:rPr lang="en-US" sz="2500" dirty="0">
                <a:solidFill>
                  <a:srgbClr val="727272"/>
                </a:solidFill>
              </a:rPr>
              <a:t> transmission </a:t>
            </a:r>
            <a:r>
              <a:rPr lang="en-US" sz="2500" dirty="0" err="1">
                <a:solidFill>
                  <a:srgbClr val="727272"/>
                </a:solidFill>
              </a:rPr>
              <a:t>sécurisée</a:t>
            </a:r>
            <a:endParaRPr lang="en-US" sz="2500" dirty="0">
              <a:solidFill>
                <a:srgbClr val="727272"/>
              </a:solidFill>
            </a:endParaRP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6482953" y="4661297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RFID</a:t>
            </a:r>
          </a:p>
          <a:p>
            <a:pPr algn="ctr"/>
            <a:r>
              <a:rPr lang="en-US" sz="2500" dirty="0" err="1">
                <a:solidFill>
                  <a:srgbClr val="727272"/>
                </a:solidFill>
              </a:rPr>
              <a:t>Privé</a:t>
            </a:r>
            <a:r>
              <a:rPr lang="en-US" sz="2500" dirty="0">
                <a:solidFill>
                  <a:srgbClr val="727272"/>
                </a:solidFill>
              </a:rPr>
              <a:t> et secret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294680" y="582104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Hackers: </a:t>
            </a:r>
            <a:r>
              <a:rPr lang="en-US" sz="2500" dirty="0">
                <a:solidFill>
                  <a:srgbClr val="676767"/>
                </a:solidFill>
              </a:rPr>
              <a:t>Protection </a:t>
            </a:r>
            <a:r>
              <a:rPr lang="en-US" sz="2500" dirty="0" err="1">
                <a:solidFill>
                  <a:srgbClr val="676767"/>
                </a:solidFill>
              </a:rPr>
              <a:t>contre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vol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d’identité</a:t>
            </a:r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14124" b="13768"/>
          <a:stretch>
            <a:fillRect/>
          </a:stretch>
        </p:blipFill>
        <p:spPr bwMode="auto">
          <a:xfrm>
            <a:off x="6491883" y="2294930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 t="12402" b="12402"/>
          <a:stretch>
            <a:fillRect/>
          </a:stretch>
        </p:blipFill>
        <p:spPr bwMode="auto">
          <a:xfrm>
            <a:off x="6491883" y="4241602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7354" name="Image 10" descr="ubs_e-bankin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034" y="1419821"/>
            <a:ext cx="5879083" cy="381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Spécialisation: </a:t>
            </a:r>
            <a:br>
              <a:rPr lang="fr-CH" dirty="0" smtClean="0"/>
            </a:br>
            <a:r>
              <a:rPr lang="fr-CH" dirty="0" smtClean="0"/>
              <a:t>Sécurité de l’Information</a:t>
            </a:r>
            <a:br>
              <a:rPr lang="fr-CH" dirty="0" smtClean="0"/>
            </a:br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2" cstate="print"/>
          <a:srcRect l="1555" r="1437"/>
          <a:stretch>
            <a:fillRect/>
          </a:stretch>
        </p:blipFill>
        <p:spPr bwMode="auto">
          <a:xfrm>
            <a:off x="392906" y="2704580"/>
            <a:ext cx="5884664" cy="1840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16464" b="16270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Communication Radio</a:t>
            </a:r>
            <a:endParaRPr lang="fr-CH" dirty="0"/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464344" y="5438180"/>
            <a:ext cx="7206258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Nokia: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EPFL </a:t>
            </a:r>
            <a:r>
              <a:rPr lang="en-US" sz="2500" dirty="0" err="1">
                <a:solidFill>
                  <a:srgbClr val="4D4D4D"/>
                </a:solidFill>
              </a:rPr>
              <a:t>Lablet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6482953" y="2723555"/>
            <a:ext cx="2473523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Sensor Network:</a:t>
            </a:r>
            <a:r>
              <a:rPr lang="en-US" sz="2500" dirty="0">
                <a:solidFill>
                  <a:srgbClr val="727272"/>
                </a:solidFill>
              </a:rPr>
              <a:t> Surveillance du Permafrost</a:t>
            </a:r>
          </a:p>
        </p:txBody>
      </p:sp>
      <p:pic>
        <p:nvPicPr>
          <p:cNvPr id="583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7" y="2018109"/>
            <a:ext cx="4554141" cy="1071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20445" y="2152055"/>
            <a:ext cx="2433340" cy="3741539"/>
            <a:chOff x="0" y="0"/>
            <a:chExt cx="2180" cy="3352"/>
          </a:xfrm>
        </p:grpSpPr>
        <p:sp>
          <p:nvSpPr>
            <p:cNvPr id="58377" name="Rectangle 8"/>
            <p:cNvSpPr>
              <a:spLocks/>
            </p:cNvSpPr>
            <p:nvPr/>
          </p:nvSpPr>
          <p:spPr bwMode="auto">
            <a:xfrm>
              <a:off x="56" y="2248"/>
              <a:ext cx="2080" cy="1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2500" dirty="0" err="1">
                  <a:solidFill>
                    <a:srgbClr val="4D4D4D"/>
                  </a:solidFill>
                </a:rPr>
                <a:t>toujours</a:t>
              </a:r>
              <a:r>
                <a:rPr lang="en-US" sz="2500" dirty="0">
                  <a:solidFill>
                    <a:srgbClr val="4D4D4D"/>
                  </a:solidFill>
                </a:rPr>
                <a:t> online</a:t>
              </a:r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0" y="0"/>
              <a:ext cx="2180" cy="1800"/>
              <a:chOff x="0" y="0"/>
              <a:chExt cx="2180" cy="1800"/>
            </a:xfrm>
          </p:grpSpPr>
          <p:pic>
            <p:nvPicPr>
              <p:cNvPr id="58379" name="Picture 1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8974" r="24089" b="33092"/>
              <a:stretch>
                <a:fillRect/>
              </a:stretch>
            </p:blipFill>
            <p:spPr bwMode="auto">
              <a:xfrm>
                <a:off x="0" y="0"/>
                <a:ext cx="2180" cy="18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58380" name="Picture 11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" y="99"/>
                <a:ext cx="1144" cy="3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31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3219" y="3214688"/>
            <a:ext cx="2527102" cy="17781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19" y="1826122"/>
            <a:ext cx="2676674" cy="18562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t="2338" r="168" b="31497"/>
          <a:stretch>
            <a:fillRect/>
          </a:stretch>
        </p:blipFill>
        <p:spPr bwMode="auto">
          <a:xfrm>
            <a:off x="6683871" y="63624"/>
            <a:ext cx="2111871" cy="20806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Internet, Web, </a:t>
            </a:r>
            <a:r>
              <a:rPr lang="en-US" dirty="0" err="1" smtClean="0">
                <a:sym typeface="Helvetica Neue Light" charset="0"/>
              </a:rPr>
              <a:t>Réseaux</a:t>
            </a:r>
            <a:r>
              <a:rPr lang="en-US" dirty="0" smtClean="0">
                <a:sym typeface="Helvetica Neue Light" charset="0"/>
              </a:rPr>
              <a:t> </a:t>
            </a:r>
            <a:r>
              <a:rPr lang="en-US" dirty="0" err="1" smtClean="0">
                <a:sym typeface="Helvetica Neue Light" charset="0"/>
              </a:rPr>
              <a:t>d’Entreprise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464344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Internet: </a:t>
            </a:r>
            <a:r>
              <a:rPr lang="en-US" sz="2500" dirty="0" err="1">
                <a:solidFill>
                  <a:srgbClr val="4D4D4D"/>
                </a:solidFill>
              </a:rPr>
              <a:t>chercher</a:t>
            </a:r>
            <a:r>
              <a:rPr lang="en-US" sz="2500" dirty="0">
                <a:solidFill>
                  <a:srgbClr val="4D4D4D"/>
                </a:solidFill>
              </a:rPr>
              <a:t> et </a:t>
            </a:r>
            <a:r>
              <a:rPr lang="en-US" sz="2500" dirty="0" err="1">
                <a:solidFill>
                  <a:srgbClr val="4D4D4D"/>
                </a:solidFill>
              </a:rPr>
              <a:t>relier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6393656" y="2544961"/>
            <a:ext cx="2491383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Réseau</a:t>
            </a:r>
            <a:r>
              <a:rPr lang="en-US" sz="2500" dirty="0">
                <a:solidFill>
                  <a:srgbClr val="4D4D4D"/>
                </a:solidFill>
              </a:rPr>
              <a:t> de Transaction </a:t>
            </a:r>
            <a:r>
              <a:rPr lang="en-US" sz="2500" dirty="0" err="1">
                <a:solidFill>
                  <a:srgbClr val="4D4D4D"/>
                </a:solidFill>
              </a:rPr>
              <a:t>Mondial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6482953" y="4661297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>
                <a:solidFill>
                  <a:srgbClr val="4D4D4D"/>
                </a:solidFill>
              </a:rPr>
              <a:t>Smart Grids</a:t>
            </a:r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 cstate="print"/>
          <a:srcRect l="34082" t="21292" r="36426" b="2281"/>
          <a:stretch>
            <a:fillRect/>
          </a:stretch>
        </p:blipFill>
        <p:spPr bwMode="auto">
          <a:xfrm>
            <a:off x="6393656" y="2259211"/>
            <a:ext cx="2696766" cy="17948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14342" grpId="0" autoUpdateAnimBg="0"/>
      <p:bldP spid="143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pano10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4869"/>
            <a:ext cx="6327800" cy="170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 l="3304" t="13385" r="13971" b="13138"/>
          <a:stretch>
            <a:fillRect/>
          </a:stretch>
        </p:blipFill>
        <p:spPr bwMode="auto">
          <a:xfrm>
            <a:off x="6581180" y="160734"/>
            <a:ext cx="2116336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</a:t>
            </a:r>
            <a:br>
              <a:rPr lang="en-US" dirty="0" smtClean="0">
                <a:sym typeface="Helvetica Neue Light" charset="0"/>
              </a:rPr>
            </a:br>
            <a:r>
              <a:rPr lang="en-US" dirty="0" err="1" smtClean="0">
                <a:sym typeface="Helvetica Neue Light" charset="0"/>
              </a:rPr>
              <a:t>Signaux</a:t>
            </a:r>
            <a:r>
              <a:rPr lang="en-US" dirty="0" smtClean="0">
                <a:sym typeface="Helvetica Neue Light" charset="0"/>
              </a:rPr>
              <a:t>, Images et Sons</a:t>
            </a:r>
            <a:endParaRPr lang="fr-CH" dirty="0"/>
          </a:p>
        </p:txBody>
      </p:sp>
      <p:sp>
        <p:nvSpPr>
          <p:cNvPr id="2" name="Rectangle 4"/>
          <p:cNvSpPr>
            <a:spLocks/>
          </p:cNvSpPr>
          <p:nvPr/>
        </p:nvSpPr>
        <p:spPr bwMode="auto">
          <a:xfrm>
            <a:off x="6482953" y="4313039"/>
            <a:ext cx="2321719" cy="20270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Analyse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d’images</a:t>
            </a:r>
            <a:r>
              <a:rPr lang="en-US" sz="2500" dirty="0">
                <a:solidFill>
                  <a:srgbClr val="4D4D4D"/>
                </a:solidFill>
              </a:rPr>
              <a:t> par GPS et </a:t>
            </a:r>
            <a:r>
              <a:rPr lang="en-US" sz="2500" dirty="0" err="1">
                <a:solidFill>
                  <a:srgbClr val="4D4D4D"/>
                </a:solidFill>
              </a:rPr>
              <a:t>données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vidéo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330398" y="4964906"/>
            <a:ext cx="5697141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Stéréo</a:t>
            </a:r>
            <a:r>
              <a:rPr lang="en-US" sz="2500" dirty="0">
                <a:solidFill>
                  <a:srgbClr val="4D4D4D"/>
                </a:solidFill>
              </a:rPr>
              <a:t>, </a:t>
            </a:r>
            <a:r>
              <a:rPr lang="en-US" sz="2500" dirty="0" err="1">
                <a:solidFill>
                  <a:srgbClr val="4D4D4D"/>
                </a:solidFill>
              </a:rPr>
              <a:t>Tétraphonie</a:t>
            </a:r>
            <a:r>
              <a:rPr lang="en-US" sz="2500" dirty="0">
                <a:solidFill>
                  <a:srgbClr val="4D4D4D"/>
                </a:solidFill>
              </a:rPr>
              <a:t>, Son Surround</a:t>
            </a: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6340078" y="2437805"/>
            <a:ext cx="2652117" cy="16787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Amélioration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</a:t>
            </a:r>
            <a:r>
              <a:rPr lang="en-US" sz="2500" dirty="0">
                <a:solidFill>
                  <a:srgbClr val="4D4D4D"/>
                </a:solidFill>
              </a:rPr>
              <a:t> par </a:t>
            </a:r>
            <a:r>
              <a:rPr lang="en-US" sz="2500" dirty="0" err="1">
                <a:solidFill>
                  <a:srgbClr val="4D4D4D"/>
                </a:solidFill>
              </a:rPr>
              <a:t>Traitement</a:t>
            </a:r>
            <a:r>
              <a:rPr lang="en-US" sz="2500" dirty="0">
                <a:solidFill>
                  <a:srgbClr val="4D4D4D"/>
                </a:solidFill>
              </a:rPr>
              <a:t> du Signal</a:t>
            </a:r>
          </a:p>
        </p:txBody>
      </p:sp>
      <p:sp>
        <p:nvSpPr>
          <p:cNvPr id="60424" name="Rectangle 9"/>
          <p:cNvSpPr>
            <a:spLocks/>
          </p:cNvSpPr>
          <p:nvPr/>
        </p:nvSpPr>
        <p:spPr bwMode="auto">
          <a:xfrm>
            <a:off x="568318" y="2593807"/>
            <a:ext cx="2469842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</a:rPr>
              <a:t>panorama.epfl.ch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886" y="2190006"/>
            <a:ext cx="2387575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 t="19939" b="7071"/>
          <a:stretch>
            <a:fillRect/>
          </a:stretch>
        </p:blipFill>
        <p:spPr bwMode="auto">
          <a:xfrm>
            <a:off x="6491883" y="4250531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5365" grpId="0" autoUpdateAnimBg="0"/>
      <p:bldP spid="1536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992" y="2223492"/>
            <a:ext cx="3598664" cy="3155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83162" y="1588369"/>
            <a:ext cx="4492749" cy="1929928"/>
            <a:chOff x="55" y="0"/>
            <a:chExt cx="4025" cy="1728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55" y="0"/>
              <a:ext cx="4025" cy="1728"/>
              <a:chOff x="0" y="0"/>
              <a:chExt cx="4024" cy="1728"/>
            </a:xfrm>
          </p:grpSpPr>
          <p:pic>
            <p:nvPicPr>
              <p:cNvPr id="61460" name="Picture 1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904" r="690" b="2980"/>
              <a:stretch>
                <a:fillRect/>
              </a:stretch>
            </p:blipFill>
            <p:spPr bwMode="auto">
              <a:xfrm>
                <a:off x="2784" y="7"/>
                <a:ext cx="1240" cy="171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61461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8489" r="14233" b="28958"/>
              <a:stretch>
                <a:fillRect/>
              </a:stretch>
            </p:blipFill>
            <p:spPr bwMode="auto">
              <a:xfrm>
                <a:off x="1" y="8"/>
                <a:ext cx="2751" cy="17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sp>
          <p:nvSpPr>
            <p:cNvPr id="61459" name="Rectangle 16"/>
            <p:cNvSpPr>
              <a:spLocks/>
            </p:cNvSpPr>
            <p:nvPr/>
          </p:nvSpPr>
          <p:spPr bwMode="auto">
            <a:xfrm rot="-5400000">
              <a:off x="-70" y="1003"/>
              <a:ext cx="436" cy="1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b">
              <a:spAutoFit/>
            </a:bodyPr>
            <a:lstStyle/>
            <a:p>
              <a:pPr algn="ctr"/>
              <a:r>
                <a:rPr lang="en-US" sz="1300" dirty="0" err="1">
                  <a:solidFill>
                    <a:srgbClr val="FFFFFF"/>
                  </a:solidFill>
                </a:rPr>
                <a:t>ernoldi</a:t>
              </a:r>
              <a:endParaRPr lang="en-US" sz="13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7415" y="2187773"/>
            <a:ext cx="3716982" cy="2973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7414" y="2527102"/>
            <a:ext cx="3562945" cy="25449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0657" y="2143125"/>
            <a:ext cx="2932286" cy="33218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14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Ajouter un “Minor” à son Master</a:t>
            </a: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750607" y="1722686"/>
            <a:ext cx="3625543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Management of Technology</a:t>
            </a: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1100767" y="2312045"/>
            <a:ext cx="2925224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Computer Engineering</a:t>
            </a: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111475" y="2928193"/>
            <a:ext cx="2903808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Space Communication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1588995" y="3517553"/>
            <a:ext cx="1947649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Bio-Computing</a:t>
            </a: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1698558" y="4124772"/>
            <a:ext cx="1729641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Asian Studies</a:t>
            </a:r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1007088" y="4740920"/>
            <a:ext cx="3112582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Computational Sciences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018360" y="2946797"/>
            <a:ext cx="5075411" cy="2678906"/>
            <a:chOff x="134" y="0"/>
            <a:chExt cx="4547" cy="2400"/>
          </a:xfrm>
        </p:grpSpPr>
        <p:pic>
          <p:nvPicPr>
            <p:cNvPr id="61455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88" y="0"/>
              <a:ext cx="3200" cy="2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6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 t="30379" r="9177" b="19830"/>
            <a:stretch>
              <a:fillRect/>
            </a:stretch>
          </p:blipFill>
          <p:spPr bwMode="auto">
            <a:xfrm>
              <a:off x="2385" y="640"/>
              <a:ext cx="2296" cy="9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7" name="Picture 20"/>
            <p:cNvPicPr>
              <a:picLocks noChangeAspect="1" noChangeArrowheads="1"/>
            </p:cNvPicPr>
            <p:nvPr/>
          </p:nvPicPr>
          <p:blipFill>
            <a:blip r:embed="rId10" cstate="print"/>
            <a:srcRect l="4254" t="7999" r="31383" b="31999"/>
            <a:stretch>
              <a:fillRect/>
            </a:stretch>
          </p:blipFill>
          <p:spPr bwMode="auto">
            <a:xfrm>
              <a:off x="134" y="632"/>
              <a:ext cx="1936" cy="9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  <p:bldP spid="17412" grpId="0" autoUpdateAnimBg="0"/>
      <p:bldP spid="17413" grpId="0" autoUpdateAnimBg="0"/>
      <p:bldP spid="17418" grpId="0" autoUpdateAnimBg="0"/>
      <p:bldP spid="174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Une Ecole Internationale</a:t>
            </a:r>
            <a:endParaRPr lang="en-US" dirty="0" smtClean="0"/>
          </a:p>
        </p:txBody>
      </p:sp>
      <p:sp>
        <p:nvSpPr>
          <p:cNvPr id="62468" name="Rectangle 2"/>
          <p:cNvSpPr>
            <a:spLocks/>
          </p:cNvSpPr>
          <p:nvPr/>
        </p:nvSpPr>
        <p:spPr bwMode="auto">
          <a:xfrm>
            <a:off x="1480709" y="2517428"/>
            <a:ext cx="2682145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Bachelor en </a:t>
            </a:r>
            <a:r>
              <a:rPr lang="en-US" sz="2500" dirty="0" err="1">
                <a:solidFill>
                  <a:srgbClr val="676767"/>
                </a:solidFill>
              </a:rPr>
              <a:t>Français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43365" y="4026545"/>
            <a:ext cx="2229136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Master in English</a:t>
            </a: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657449" y="6018609"/>
            <a:ext cx="3687961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 err="1">
                <a:solidFill>
                  <a:srgbClr val="676767"/>
                </a:solidFill>
              </a:rPr>
              <a:t>cours</a:t>
            </a:r>
            <a:r>
              <a:rPr lang="en-US" sz="2500" dirty="0">
                <a:solidFill>
                  <a:srgbClr val="676767"/>
                </a:solidFill>
              </a:rPr>
              <a:t> de langue </a:t>
            </a:r>
            <a:r>
              <a:rPr lang="en-US" sz="2500" dirty="0" err="1">
                <a:solidFill>
                  <a:srgbClr val="676767"/>
                </a:solidFill>
              </a:rPr>
              <a:t>gratuits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4270623" y="1520279"/>
            <a:ext cx="4417963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les </a:t>
            </a:r>
            <a:r>
              <a:rPr lang="en-US" sz="2500" dirty="0" err="1">
                <a:solidFill>
                  <a:srgbClr val="676767"/>
                </a:solidFill>
              </a:rPr>
              <a:t>étudiants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systèmes</a:t>
            </a:r>
            <a:r>
              <a:rPr lang="en-US" sz="2500" dirty="0">
                <a:solidFill>
                  <a:srgbClr val="676767"/>
                </a:solidFill>
              </a:rPr>
              <a:t> de communication EPFL </a:t>
            </a:r>
            <a:r>
              <a:rPr lang="en-US" sz="2500" dirty="0" err="1">
                <a:solidFill>
                  <a:srgbClr val="676767"/>
                </a:solidFill>
              </a:rPr>
              <a:t>viennent</a:t>
            </a:r>
            <a:r>
              <a:rPr lang="en-US" sz="2500" dirty="0">
                <a:solidFill>
                  <a:srgbClr val="676767"/>
                </a:solidFill>
              </a:rPr>
              <a:t> de</a:t>
            </a:r>
          </a:p>
        </p:txBody>
      </p:sp>
      <p:graphicFrame>
        <p:nvGraphicFramePr>
          <p:cNvPr id="18437" name="Object 5"/>
          <p:cNvGraphicFramePr>
            <a:graphicFrameLocks/>
          </p:cNvGraphicFramePr>
          <p:nvPr/>
        </p:nvGraphicFramePr>
        <p:xfrm>
          <a:off x="3984873" y="1878584"/>
          <a:ext cx="5159127" cy="497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Graphique" r:id="rId3" imgW="7734467" imgH="7467433" progId="MSGraph.Chart.8">
                  <p:embed/>
                </p:oleObj>
              </mc:Choice>
              <mc:Fallback>
                <p:oleObj name="Graphique" r:id="rId3" imgW="7734467" imgH="7467433" progId="MSGraph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873" y="1878584"/>
                        <a:ext cx="5159127" cy="49794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6430492" y="3328541"/>
            <a:ext cx="1105049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Suisse Romande</a:t>
            </a:r>
          </a:p>
          <a:p>
            <a:pPr algn="ctr"/>
            <a:r>
              <a:rPr lang="fr-CH" sz="1700" dirty="0"/>
              <a:t>53 %</a:t>
            </a:r>
            <a:endParaRPr lang="en-US" sz="1700" dirty="0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5727279" y="4534049"/>
            <a:ext cx="1758032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err="1"/>
              <a:t>Deutschschweiz</a:t>
            </a:r>
            <a:endParaRPr lang="fr-CH" sz="1700" dirty="0"/>
          </a:p>
          <a:p>
            <a:pPr algn="ctr"/>
            <a:r>
              <a:rPr lang="fr-CH" sz="1700" dirty="0"/>
              <a:t>5 %</a:t>
            </a:r>
            <a:endParaRPr lang="en-US" sz="1700" dirty="0"/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4672459" y="3730377"/>
            <a:ext cx="1155279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Autres</a:t>
            </a:r>
          </a:p>
          <a:p>
            <a:pPr algn="ctr"/>
            <a:r>
              <a:rPr lang="fr-CH" sz="1700" dirty="0"/>
              <a:t>40 %</a:t>
            </a:r>
            <a:endParaRPr lang="en-US" sz="1700" dirty="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5727279" y="5136803"/>
            <a:ext cx="1255737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smtClean="0"/>
              <a:t>Svizzera</a:t>
            </a:r>
            <a:endParaRPr lang="fr-CH" sz="1700" dirty="0"/>
          </a:p>
          <a:p>
            <a:pPr algn="ctr"/>
            <a:r>
              <a:rPr lang="fr-CH" sz="1700" dirty="0" err="1"/>
              <a:t>Italiana</a:t>
            </a:r>
            <a:endParaRPr lang="fr-CH" sz="1700" dirty="0"/>
          </a:p>
          <a:p>
            <a:pPr algn="ctr"/>
            <a:r>
              <a:rPr lang="fr-CH" sz="1700" dirty="0"/>
              <a:t>2 %</a:t>
            </a:r>
            <a:endParaRPr lang="en-US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  <p:bldP spid="18438" grpId="0" autoUpdateAnimBg="0"/>
      <p:bldOleChart spid="18437" grpId="0"/>
      <p:bldP spid="9" grpId="0"/>
      <p:bldP spid="10" grpId="0"/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Echanges et Stages</a:t>
            </a:r>
          </a:p>
        </p:txBody>
      </p:sp>
      <p:sp>
        <p:nvSpPr>
          <p:cNvPr id="63493" name="Rectangle 4"/>
          <p:cNvSpPr>
            <a:spLocks/>
          </p:cNvSpPr>
          <p:nvPr/>
        </p:nvSpPr>
        <p:spPr bwMode="auto">
          <a:xfrm>
            <a:off x="1250156" y="1750219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4" name="Rectangle 5"/>
          <p:cNvSpPr>
            <a:spLocks/>
          </p:cNvSpPr>
          <p:nvPr/>
        </p:nvSpPr>
        <p:spPr bwMode="auto">
          <a:xfrm>
            <a:off x="1250156" y="3527226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5" name="Rectangle 6"/>
          <p:cNvSpPr>
            <a:spLocks/>
          </p:cNvSpPr>
          <p:nvPr/>
        </p:nvSpPr>
        <p:spPr bwMode="auto">
          <a:xfrm>
            <a:off x="1250156" y="2634258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6" name="Rectangle 7"/>
          <p:cNvSpPr>
            <a:spLocks/>
          </p:cNvSpPr>
          <p:nvPr/>
        </p:nvSpPr>
        <p:spPr bwMode="auto">
          <a:xfrm>
            <a:off x="1250156" y="5304234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7" name="Rectangle 8"/>
          <p:cNvSpPr>
            <a:spLocks/>
          </p:cNvSpPr>
          <p:nvPr/>
        </p:nvSpPr>
        <p:spPr bwMode="auto">
          <a:xfrm>
            <a:off x="1250156" y="4420195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8" name="Rectangle 9"/>
          <p:cNvSpPr>
            <a:spLocks/>
          </p:cNvSpPr>
          <p:nvPr/>
        </p:nvSpPr>
        <p:spPr bwMode="auto">
          <a:xfrm>
            <a:off x="776883" y="2027039"/>
            <a:ext cx="178594" cy="19823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2E6FFD"/>
                </a:solidFill>
              </a:rPr>
              <a:t>Bachelor</a:t>
            </a:r>
          </a:p>
        </p:txBody>
      </p:sp>
      <p:sp>
        <p:nvSpPr>
          <p:cNvPr id="63499" name="Rectangle 10"/>
          <p:cNvSpPr>
            <a:spLocks/>
          </p:cNvSpPr>
          <p:nvPr/>
        </p:nvSpPr>
        <p:spPr bwMode="auto">
          <a:xfrm>
            <a:off x="723305" y="4670226"/>
            <a:ext cx="181917" cy="1526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CE3B00"/>
                </a:solidFill>
              </a:rPr>
              <a:t>Master</a:t>
            </a:r>
          </a:p>
        </p:txBody>
      </p:sp>
      <p:sp>
        <p:nvSpPr>
          <p:cNvPr id="2" name="Rectangle 11"/>
          <p:cNvSpPr>
            <a:spLocks/>
          </p:cNvSpPr>
          <p:nvPr/>
        </p:nvSpPr>
        <p:spPr bwMode="auto">
          <a:xfrm>
            <a:off x="2205633" y="5777508"/>
            <a:ext cx="7492008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</a:t>
            </a:r>
            <a:r>
              <a:rPr lang="en-US" sz="2100" dirty="0" err="1">
                <a:solidFill>
                  <a:srgbClr val="676767"/>
                </a:solidFill>
              </a:rPr>
              <a:t>thèse</a:t>
            </a:r>
            <a:r>
              <a:rPr lang="en-US" sz="2100" dirty="0">
                <a:solidFill>
                  <a:srgbClr val="676767"/>
                </a:solidFill>
              </a:rPr>
              <a:t> de Master à </a:t>
            </a:r>
            <a:r>
              <a:rPr lang="en-US" sz="2100" dirty="0" err="1">
                <a:solidFill>
                  <a:srgbClr val="676767"/>
                </a:solidFill>
              </a:rPr>
              <a:t>l’étranger</a:t>
            </a:r>
            <a:r>
              <a:rPr lang="en-US" sz="2100" dirty="0">
                <a:solidFill>
                  <a:srgbClr val="676767"/>
                </a:solidFill>
              </a:rPr>
              <a:t> (</a:t>
            </a:r>
            <a:r>
              <a:rPr lang="en-US" sz="2100" dirty="0" err="1">
                <a:solidFill>
                  <a:srgbClr val="676767"/>
                </a:solidFill>
              </a:rPr>
              <a:t>industrie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ou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uni</a:t>
            </a:r>
            <a:r>
              <a:rPr lang="en-US" sz="2100" dirty="0">
                <a:solidFill>
                  <a:srgbClr val="676767"/>
                </a:solidFill>
              </a:rPr>
              <a:t>)</a:t>
            </a:r>
          </a:p>
        </p:txBody>
      </p:sp>
      <p:sp>
        <p:nvSpPr>
          <p:cNvPr id="19468" name="Rectangle 12"/>
          <p:cNvSpPr>
            <a:spLocks/>
          </p:cNvSpPr>
          <p:nvPr/>
        </p:nvSpPr>
        <p:spPr bwMode="auto">
          <a:xfrm>
            <a:off x="3812976" y="2821781"/>
            <a:ext cx="3634383" cy="383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Un </a:t>
            </a:r>
            <a:r>
              <a:rPr lang="en-US" sz="2100" dirty="0" err="1">
                <a:solidFill>
                  <a:srgbClr val="676767"/>
                </a:solidFill>
              </a:rPr>
              <a:t>choix</a:t>
            </a:r>
            <a:r>
              <a:rPr lang="en-US" sz="2100" dirty="0">
                <a:solidFill>
                  <a:srgbClr val="676767"/>
                </a:solidFill>
              </a:rPr>
              <a:t> de 2000 contacts</a:t>
            </a:r>
          </a:p>
        </p:txBody>
      </p:sp>
      <p:sp>
        <p:nvSpPr>
          <p:cNvPr id="19469" name="Rectangle 13"/>
          <p:cNvSpPr>
            <a:spLocks/>
          </p:cNvSpPr>
          <p:nvPr/>
        </p:nvSpPr>
        <p:spPr bwMode="auto">
          <a:xfrm>
            <a:off x="2205633" y="4835426"/>
            <a:ext cx="5973961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stage en </a:t>
            </a:r>
            <a:r>
              <a:rPr lang="en-US" sz="2100" dirty="0" err="1">
                <a:solidFill>
                  <a:srgbClr val="676767"/>
                </a:solidFill>
              </a:rPr>
              <a:t>alternance</a:t>
            </a:r>
            <a:r>
              <a:rPr lang="en-US" sz="2100" dirty="0">
                <a:solidFill>
                  <a:srgbClr val="676767"/>
                </a:solidFill>
              </a:rPr>
              <a:t> 6 </a:t>
            </a:r>
            <a:r>
              <a:rPr lang="en-US" sz="2100" dirty="0" err="1">
                <a:solidFill>
                  <a:srgbClr val="676767"/>
                </a:solidFill>
              </a:rPr>
              <a:t>mois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dans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l’industrie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19470" name="Rectangle 14"/>
          <p:cNvSpPr>
            <a:spLocks/>
          </p:cNvSpPr>
          <p:nvPr/>
        </p:nvSpPr>
        <p:spPr bwMode="auto">
          <a:xfrm>
            <a:off x="2214562" y="4199185"/>
            <a:ext cx="7215188" cy="6228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smtClean="0">
                <a:solidFill>
                  <a:srgbClr val="676767"/>
                </a:solidFill>
              </a:rPr>
              <a:t>← </a:t>
            </a:r>
            <a:r>
              <a:rPr lang="en-US" sz="2100" dirty="0">
                <a:solidFill>
                  <a:srgbClr val="676767"/>
                </a:solidFill>
              </a:rPr>
              <a:t>1 an </a:t>
            </a:r>
            <a:r>
              <a:rPr lang="en-US" sz="2100" dirty="0" err="1">
                <a:solidFill>
                  <a:srgbClr val="676767"/>
                </a:solidFill>
              </a:rPr>
              <a:t>d’échange</a:t>
            </a:r>
            <a:r>
              <a:rPr lang="en-US" sz="2100" dirty="0">
                <a:solidFill>
                  <a:srgbClr val="676767"/>
                </a:solidFill>
              </a:rPr>
              <a:t> (Europe, </a:t>
            </a:r>
            <a:r>
              <a:rPr lang="en-US" sz="2100" dirty="0" err="1">
                <a:solidFill>
                  <a:srgbClr val="676767"/>
                </a:solidFill>
              </a:rPr>
              <a:t>Amérique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Japon</a:t>
            </a:r>
            <a:r>
              <a:rPr lang="en-US" sz="2100" dirty="0">
                <a:solidFill>
                  <a:srgbClr val="676767"/>
                </a:solidFill>
              </a:rPr>
              <a:t>, Chine...)</a:t>
            </a: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19471" name="Rectangle 15"/>
          <p:cNvSpPr>
            <a:spLocks/>
          </p:cNvSpPr>
          <p:nvPr/>
        </p:nvSpPr>
        <p:spPr bwMode="auto">
          <a:xfrm>
            <a:off x="2205633" y="5089922"/>
            <a:ext cx="6252567" cy="714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endParaRPr lang="en-US" sz="21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" grpId="1"/>
      <p:bldP spid="19468" grpId="0" autoUpdateAnimBg="0"/>
      <p:bldP spid="19468" grpId="1"/>
      <p:bldP spid="19469" grpId="0" autoUpdateAnimBg="0"/>
      <p:bldP spid="19469" grpId="1"/>
      <p:bldP spid="19470" grpId="0" autoUpdateAnimBg="0"/>
      <p:bldP spid="19470" grpId="1"/>
      <p:bldP spid="1947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031" y="2143126"/>
            <a:ext cx="3884414" cy="36053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Marché de l’Emploi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demande</a:t>
            </a:r>
            <a:r>
              <a:rPr lang="en-US" dirty="0" smtClean="0"/>
              <a:t> en </a:t>
            </a:r>
            <a:r>
              <a:rPr lang="en-US" dirty="0" err="1" smtClean="0"/>
              <a:t>Ingénieurs</a:t>
            </a:r>
            <a:r>
              <a:rPr lang="en-US" dirty="0" smtClean="0"/>
              <a:t> </a:t>
            </a:r>
            <a:r>
              <a:rPr lang="en-US" dirty="0" err="1" smtClean="0"/>
              <a:t>Systèmes</a:t>
            </a:r>
            <a:r>
              <a:rPr lang="en-US" dirty="0" smtClean="0"/>
              <a:t> de Communication </a:t>
            </a:r>
            <a:r>
              <a:rPr lang="en-US" dirty="0" err="1" smtClean="0"/>
              <a:t>est</a:t>
            </a:r>
            <a:r>
              <a:rPr lang="en-US" dirty="0" smtClean="0"/>
              <a:t> forte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Plus </a:t>
            </a:r>
            <a:r>
              <a:rPr lang="en-US" dirty="0" err="1" smtClean="0"/>
              <a:t>d’offres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 </a:t>
            </a:r>
            <a:r>
              <a:rPr lang="en-US" dirty="0" err="1" smtClean="0"/>
              <a:t>diplômés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Start-ups, PMEs,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entreprises</a:t>
            </a:r>
            <a:r>
              <a:rPr lang="en-US" dirty="0" smtClean="0"/>
              <a:t>, </a:t>
            </a:r>
            <a:r>
              <a:rPr lang="en-US" dirty="0" err="1" smtClean="0"/>
              <a:t>secteur</a:t>
            </a:r>
            <a:r>
              <a:rPr lang="en-US" dirty="0" smtClean="0"/>
              <a:t> public</a:t>
            </a:r>
          </a:p>
          <a:p>
            <a:endParaRPr lang="en-US" dirty="0" smtClean="0"/>
          </a:p>
          <a:p>
            <a:r>
              <a:rPr lang="en-US" dirty="0" err="1" smtClean="0"/>
              <a:t>Technologie</a:t>
            </a:r>
            <a:r>
              <a:rPr lang="en-US" dirty="0" smtClean="0"/>
              <a:t>, </a:t>
            </a:r>
            <a:r>
              <a:rPr lang="en-US" dirty="0" err="1" smtClean="0"/>
              <a:t>Opérateurs</a:t>
            </a:r>
            <a:r>
              <a:rPr lang="en-US" dirty="0" smtClean="0"/>
              <a:t>, </a:t>
            </a:r>
            <a:r>
              <a:rPr lang="en-US" dirty="0" err="1" smtClean="0"/>
              <a:t>Entreprises</a:t>
            </a:r>
            <a:r>
              <a:rPr lang="en-US" dirty="0" smtClean="0"/>
              <a:t> de service, </a:t>
            </a:r>
            <a:r>
              <a:rPr lang="en-US" dirty="0" err="1" smtClean="0"/>
              <a:t>Environnement</a:t>
            </a:r>
            <a:r>
              <a:rPr lang="en-US" dirty="0" smtClean="0"/>
              <a:t>, Transports</a:t>
            </a:r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 cstate="print"/>
          <a:srcRect l="12444" t="15588" r="18666" b="3041"/>
          <a:stretch>
            <a:fillRect/>
          </a:stretch>
        </p:blipFill>
        <p:spPr bwMode="auto">
          <a:xfrm>
            <a:off x="6027539" y="3679031"/>
            <a:ext cx="276820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3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336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5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8609" y="1785938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6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9336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7" name="Rectangle 6"/>
          <p:cNvSpPr>
            <a:spLocks/>
          </p:cNvSpPr>
          <p:nvPr/>
        </p:nvSpPr>
        <p:spPr bwMode="auto">
          <a:xfrm>
            <a:off x="508992" y="5759648"/>
            <a:ext cx="8277820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21457" algn="ctr"/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096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8992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9" name="Rectangle 8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Systèmes</a:t>
            </a:r>
            <a:r>
              <a:rPr lang="en-US" dirty="0" smtClean="0"/>
              <a:t> de Communication </a:t>
            </a:r>
            <a:r>
              <a:rPr lang="en-US" dirty="0" err="1" smtClean="0"/>
              <a:t>Sont</a:t>
            </a:r>
            <a:r>
              <a:rPr lang="en-US" dirty="0" smtClean="0"/>
              <a:t> Partout</a:t>
            </a:r>
            <a:endParaRPr lang="fr-CH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76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domaine</a:t>
            </a:r>
            <a:r>
              <a:rPr lang="en-US" dirty="0" smtClean="0"/>
              <a:t> en </a:t>
            </a:r>
            <a:r>
              <a:rPr lang="en-US" dirty="0" err="1" smtClean="0"/>
              <a:t>pleine</a:t>
            </a:r>
            <a:r>
              <a:rPr lang="en-US" dirty="0" smtClean="0"/>
              <a:t> expansion, </a:t>
            </a:r>
            <a:r>
              <a:rPr lang="en-US" dirty="0" err="1" smtClean="0"/>
              <a:t>aujourd’hui</a:t>
            </a:r>
            <a:r>
              <a:rPr lang="en-US" dirty="0" smtClean="0"/>
              <a:t> et </a:t>
            </a:r>
            <a:r>
              <a:rPr lang="en-US" dirty="0" err="1" smtClean="0"/>
              <a:t>demain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Métiers </a:t>
            </a:r>
            <a:r>
              <a:rPr lang="en-US" dirty="0" err="1" smtClean="0"/>
              <a:t>Typiquement</a:t>
            </a:r>
            <a:r>
              <a:rPr lang="en-US" dirty="0" smtClean="0"/>
              <a:t> </a:t>
            </a:r>
            <a:r>
              <a:rPr lang="en-US" dirty="0" err="1" smtClean="0"/>
              <a:t>Syscom</a:t>
            </a: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 smtClean="0"/>
              <a:t> Ingénieur pour les communication mobiles</a:t>
            </a:r>
          </a:p>
          <a:p>
            <a:pPr lvl="1"/>
            <a:r>
              <a:rPr lang="fr-FR" dirty="0" smtClean="0"/>
              <a:t>Nokia, </a:t>
            </a:r>
            <a:r>
              <a:rPr lang="fr-FR" dirty="0" err="1" smtClean="0"/>
              <a:t>Qualcomm</a:t>
            </a:r>
            <a:r>
              <a:rPr lang="fr-FR" dirty="0" smtClean="0"/>
              <a:t>, Ericsson</a:t>
            </a:r>
          </a:p>
          <a:p>
            <a:r>
              <a:rPr lang="fr-FR" dirty="0" smtClean="0"/>
              <a:t> Consultant en sécurité informatique</a:t>
            </a:r>
          </a:p>
          <a:p>
            <a:pPr lvl="1"/>
            <a:r>
              <a:rPr lang="fr-FR" dirty="0" smtClean="0"/>
              <a:t>Hewlett-Packard, </a:t>
            </a:r>
            <a:r>
              <a:rPr lang="fr-FR" dirty="0" err="1" smtClean="0"/>
              <a:t>Skyguide</a:t>
            </a:r>
            <a:endParaRPr lang="fr-FR" dirty="0" smtClean="0"/>
          </a:p>
          <a:p>
            <a:r>
              <a:rPr lang="fr-FR" dirty="0" smtClean="0"/>
              <a:t> Développement interface homme/machine</a:t>
            </a:r>
          </a:p>
          <a:p>
            <a:pPr lvl="1"/>
            <a:r>
              <a:rPr lang="fr-FR" dirty="0" smtClean="0"/>
              <a:t>Logitech</a:t>
            </a:r>
          </a:p>
          <a:p>
            <a:r>
              <a:rPr lang="fr-FR" dirty="0" smtClean="0"/>
              <a:t> Opérateur de réseaux</a:t>
            </a:r>
          </a:p>
          <a:p>
            <a:pPr lvl="1"/>
            <a:r>
              <a:rPr lang="fr-FR" dirty="0" err="1" smtClean="0"/>
              <a:t>Swisscom</a:t>
            </a:r>
            <a:r>
              <a:rPr lang="fr-FR" dirty="0" smtClean="0"/>
              <a:t>, Orange, </a:t>
            </a:r>
            <a:r>
              <a:rPr lang="fr-FR" dirty="0" err="1" smtClean="0"/>
              <a:t>Sunrise</a:t>
            </a:r>
            <a:endParaRPr lang="fr-FR" dirty="0" smtClean="0"/>
          </a:p>
          <a:p>
            <a:r>
              <a:rPr lang="fr-FR" dirty="0" smtClean="0"/>
              <a:t> Analyse financière</a:t>
            </a:r>
          </a:p>
          <a:p>
            <a:pPr lvl="1"/>
            <a:r>
              <a:rPr lang="fr-FR" dirty="0" smtClean="0"/>
              <a:t>UBS, Lombard-</a:t>
            </a:r>
            <a:r>
              <a:rPr lang="fr-FR" dirty="0" err="1" smtClean="0"/>
              <a:t>Odier</a:t>
            </a:r>
            <a:endParaRPr lang="fr-FR" dirty="0" smtClean="0"/>
          </a:p>
          <a:p>
            <a:r>
              <a:rPr lang="fr-FR" dirty="0" smtClean="0"/>
              <a:t> Analyse de risques</a:t>
            </a:r>
          </a:p>
          <a:p>
            <a:pPr lvl="1"/>
            <a:r>
              <a:rPr lang="fr-FR" dirty="0" err="1" smtClean="0"/>
              <a:t>MacKinsey</a:t>
            </a:r>
            <a:r>
              <a:rPr lang="fr-FR" dirty="0" smtClean="0"/>
              <a:t>, Altran</a:t>
            </a:r>
          </a:p>
          <a:p>
            <a:r>
              <a:rPr lang="fr-FR" dirty="0" smtClean="0"/>
              <a:t> Développement de systèmes d’imageries médicales</a:t>
            </a:r>
          </a:p>
          <a:p>
            <a:pPr lvl="1"/>
            <a:r>
              <a:rPr lang="fr-FR" dirty="0" smtClean="0"/>
              <a:t>Siemens, General Electric</a:t>
            </a:r>
          </a:p>
          <a:p>
            <a:r>
              <a:rPr lang="fr-FR" dirty="0" smtClean="0"/>
              <a:t> Ingénieur traitement des signaux et de la parole</a:t>
            </a:r>
          </a:p>
          <a:p>
            <a:pPr lvl="1"/>
            <a:r>
              <a:rPr lang="fr-FR" dirty="0" smtClean="0"/>
              <a:t>Sony, Philips </a:t>
            </a:r>
          </a:p>
          <a:p>
            <a:r>
              <a:rPr lang="fr-FR" dirty="0" smtClean="0"/>
              <a:t> Recherche et développement</a:t>
            </a:r>
          </a:p>
          <a:p>
            <a:pPr lvl="1"/>
            <a:r>
              <a:rPr lang="fr-FR" dirty="0" smtClean="0"/>
              <a:t>IBM, EPFL, </a:t>
            </a:r>
            <a:r>
              <a:rPr lang="fr-FR" dirty="0" err="1" smtClean="0"/>
              <a:t>Univ</a:t>
            </a:r>
            <a:r>
              <a:rPr lang="fr-FR" dirty="0" smtClean="0"/>
              <a:t>. Berkeley, MIT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Point commun de ces métiers : le sens et la rigueur de l’analyse et capacité à l’appliquer concrètement</a:t>
            </a:r>
          </a:p>
          <a:p>
            <a:endParaRPr lang="fr-CH" dirty="0"/>
          </a:p>
        </p:txBody>
      </p:sp>
      <p:sp>
        <p:nvSpPr>
          <p:cNvPr id="56323" name="Rectangle 2"/>
          <p:cNvSpPr>
            <a:spLocks/>
          </p:cNvSpPr>
          <p:nvPr/>
        </p:nvSpPr>
        <p:spPr bwMode="auto">
          <a:xfrm>
            <a:off x="1017984" y="1768078"/>
            <a:ext cx="6402586" cy="397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5718" bIns="0" anchor="b"/>
          <a:lstStyle/>
          <a:p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7536656" y="1818308"/>
            <a:ext cx="482203" cy="39714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696516" y="1714500"/>
            <a:ext cx="6858000" cy="3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Systems @ EPFL : Avec les </a:t>
            </a:r>
            <a:r>
              <a:rPr lang="en-US" dirty="0" err="1" smtClean="0"/>
              <a:t>Meilleurs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EPFL :  No 1 en Europe </a:t>
            </a:r>
            <a:r>
              <a:rPr lang="en-US" dirty="0" err="1" smtClean="0"/>
              <a:t>continentale</a:t>
            </a:r>
            <a:r>
              <a:rPr lang="en-US" dirty="0" smtClean="0"/>
              <a:t> (Shanghai Ranking 2008; Leiden Ranking 2011)</a:t>
            </a:r>
          </a:p>
          <a:p>
            <a:r>
              <a:rPr lang="en-US" dirty="0" err="1" smtClean="0"/>
              <a:t>Parmi</a:t>
            </a:r>
            <a:r>
              <a:rPr lang="en-US" dirty="0" smtClean="0"/>
              <a:t> les </a:t>
            </a:r>
            <a:r>
              <a:rPr lang="en-US" dirty="0" err="1" smtClean="0"/>
              <a:t>professeurs</a:t>
            </a:r>
            <a:r>
              <a:rPr lang="en-US" dirty="0" smtClean="0"/>
              <a:t> EPFL:</a:t>
            </a:r>
          </a:p>
          <a:p>
            <a:pPr lvl="1"/>
            <a:r>
              <a:rPr lang="en-US" dirty="0" err="1" smtClean="0"/>
              <a:t>professeurs</a:t>
            </a:r>
            <a:r>
              <a:rPr lang="en-US" dirty="0" smtClean="0"/>
              <a:t> de Stanford, Berkeley, Bell Labs, etc.</a:t>
            </a:r>
          </a:p>
          <a:p>
            <a:pPr lvl="1"/>
            <a:r>
              <a:rPr lang="en-US" dirty="0" err="1" smtClean="0"/>
              <a:t>fondateurs</a:t>
            </a:r>
            <a:r>
              <a:rPr lang="en-US" dirty="0" smtClean="0"/>
              <a:t> de startups (Aster </a:t>
            </a:r>
            <a:r>
              <a:rPr lang="en-US" dirty="0"/>
              <a:t>D</a:t>
            </a:r>
            <a:r>
              <a:rPr lang="en-US" dirty="0" smtClean="0"/>
              <a:t>ata, </a:t>
            </a:r>
            <a:r>
              <a:rPr lang="en-US" dirty="0" err="1" smtClean="0"/>
              <a:t>Dartfish</a:t>
            </a:r>
            <a:r>
              <a:rPr lang="en-US" dirty="0" smtClean="0"/>
              <a:t>, Digital Fountain,…)</a:t>
            </a:r>
          </a:p>
          <a:p>
            <a:pPr lvl="1"/>
            <a:r>
              <a:rPr lang="en-US" dirty="0" err="1" smtClean="0"/>
              <a:t>directeurs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industrielle</a:t>
            </a:r>
            <a:r>
              <a:rPr lang="en-US" dirty="0" smtClean="0"/>
              <a:t> (Nokia,) </a:t>
            </a:r>
            <a:endParaRPr lang="en-US" dirty="0" smtClean="0">
              <a:sym typeface="Verdana" charset="0"/>
            </a:endParaRPr>
          </a:p>
          <a:p>
            <a:endParaRPr lang="en-US" dirty="0" smtClean="0">
              <a:sym typeface="Verdana" charset="0"/>
            </a:endParaRPr>
          </a:p>
          <a:p>
            <a:endParaRPr lang="en-US" dirty="0" smtClean="0"/>
          </a:p>
          <a:p>
            <a:endParaRPr lang="fr-CH" dirty="0"/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4" y="2428875"/>
            <a:ext cx="1184300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477" y="3018235"/>
            <a:ext cx="3089672" cy="25393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3027164"/>
            <a:ext cx="1484561" cy="1357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</a:t>
            </a:r>
            <a:r>
              <a:rPr lang="en-US" dirty="0" err="1" smtClean="0"/>
              <a:t>d’Admission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 </a:t>
            </a:r>
            <a:r>
              <a:rPr lang="fr-CH" dirty="0" err="1" smtClean="0"/>
              <a:t>Bachelor</a:t>
            </a:r>
            <a:r>
              <a:rPr lang="fr-CH" dirty="0" smtClean="0"/>
              <a:t> systèmes de communication, admission en 1ère</a:t>
            </a:r>
            <a:br>
              <a:rPr lang="fr-CH" dirty="0" smtClean="0"/>
            </a:br>
            <a:r>
              <a:rPr lang="fr-CH" dirty="0" smtClean="0"/>
              <a:t> année</a:t>
            </a:r>
          </a:p>
          <a:p>
            <a:pPr lvl="1"/>
            <a:r>
              <a:rPr lang="fr-CH" dirty="0" smtClean="0"/>
              <a:t>maturité suisse</a:t>
            </a:r>
          </a:p>
          <a:p>
            <a:pPr lvl="1"/>
            <a:r>
              <a:rPr lang="fr-CH" dirty="0" smtClean="0"/>
              <a:t>ou: bac avec 70% de moyenne</a:t>
            </a:r>
          </a:p>
          <a:p>
            <a:pPr lvl="1"/>
            <a:r>
              <a:rPr lang="fr-CH" dirty="0" smtClean="0"/>
              <a:t>(14/20) en maths, physique, langue maternelle, une langue vivante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 </a:t>
            </a:r>
            <a:r>
              <a:rPr lang="fr-CH" dirty="0" err="1" smtClean="0"/>
              <a:t>Bachelor</a:t>
            </a:r>
            <a:r>
              <a:rPr lang="fr-CH" dirty="0" smtClean="0"/>
              <a:t> systèmes de communication, admission directe en</a:t>
            </a:r>
            <a:br>
              <a:rPr lang="fr-CH" dirty="0" smtClean="0"/>
            </a:br>
            <a:r>
              <a:rPr lang="fr-CH" dirty="0" smtClean="0"/>
              <a:t> 2e année</a:t>
            </a:r>
          </a:p>
          <a:p>
            <a:pPr lvl="1"/>
            <a:r>
              <a:rPr lang="fr-CH" dirty="0" smtClean="0"/>
              <a:t>sur dossier, depuis classes prépas</a:t>
            </a:r>
          </a:p>
          <a:p>
            <a:pPr lvl="1"/>
            <a:r>
              <a:rPr lang="fr-CH" dirty="0" smtClean="0"/>
              <a:t>niveau mines-ponts - petit nombre de place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 Master systèmes de communication</a:t>
            </a:r>
          </a:p>
          <a:p>
            <a:pPr lvl="1"/>
            <a:r>
              <a:rPr lang="fr-CH" dirty="0" err="1" smtClean="0"/>
              <a:t>bachelor</a:t>
            </a:r>
            <a:r>
              <a:rPr lang="fr-CH" dirty="0" smtClean="0"/>
              <a:t> systèmes de communication </a:t>
            </a:r>
          </a:p>
          <a:p>
            <a:pPr lvl="1"/>
            <a:r>
              <a:rPr lang="fr-CH" dirty="0" smtClean="0"/>
              <a:t>autres </a:t>
            </a:r>
            <a:r>
              <a:rPr lang="fr-CH" dirty="0" err="1" smtClean="0"/>
              <a:t>bachelors</a:t>
            </a:r>
            <a:r>
              <a:rPr lang="fr-CH" dirty="0" smtClean="0"/>
              <a:t>: sur dossier</a:t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Campus en Constante Evolution</a:t>
            </a:r>
            <a:endParaRPr lang="en-US" dirty="0" smtClean="0"/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206" y="1600200"/>
            <a:ext cx="5322094" cy="33508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5310" y="2926705"/>
            <a:ext cx="1518047" cy="1412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9344" y="4433590"/>
            <a:ext cx="1314896" cy="821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7869" y="5499572"/>
            <a:ext cx="1795984" cy="13215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953" y="5488410"/>
            <a:ext cx="2509242" cy="11441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8980" y="5538638"/>
            <a:ext cx="1526977" cy="1028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27738" y="1570509"/>
            <a:ext cx="1778124" cy="10894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/>
          </p:cNvSpPr>
          <p:nvPr/>
        </p:nvSpPr>
        <p:spPr bwMode="auto">
          <a:xfrm>
            <a:off x="3657600" y="5181600"/>
            <a:ext cx="145200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Parc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scientifique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787181" y="5194430"/>
            <a:ext cx="1604606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</a:t>
            </a:r>
            <a:r>
              <a:rPr lang="en-US" sz="1700" dirty="0" err="1">
                <a:solidFill>
                  <a:srgbClr val="676767"/>
                </a:solidFill>
              </a:rPr>
              <a:t>congrès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6629400" y="5486400"/>
            <a:ext cx="892969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Starling Hotel</a:t>
            </a:r>
          </a:p>
        </p:txBody>
      </p:sp>
      <p:sp>
        <p:nvSpPr>
          <p:cNvPr id="23564" name="Rectangle 12"/>
          <p:cNvSpPr>
            <a:spLocks/>
          </p:cNvSpPr>
          <p:nvPr/>
        </p:nvSpPr>
        <p:spPr bwMode="auto">
          <a:xfrm>
            <a:off x="7467600" y="4495800"/>
            <a:ext cx="1223367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Résidences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d’étudiants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643812" y="1600200"/>
            <a:ext cx="1500188" cy="3221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sports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5943600" y="2971800"/>
            <a:ext cx="1482328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1700" dirty="0">
                <a:solidFill>
                  <a:srgbClr val="676767"/>
                </a:solidFill>
              </a:rPr>
              <a:t>Rolex </a:t>
            </a:r>
            <a:r>
              <a:rPr lang="en-US" sz="1700" dirty="0" smtClean="0">
                <a:solidFill>
                  <a:srgbClr val="676767"/>
                </a:solidFill>
              </a:rPr>
              <a:t>Learning Center</a:t>
            </a:r>
            <a:endParaRPr lang="en-US" sz="17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 autoUpdateAnimBg="0"/>
      <p:bldP spid="23562" grpId="0" autoUpdateAnimBg="0"/>
      <p:bldP spid="23563" grpId="0" autoUpdateAnimBg="0"/>
      <p:bldP spid="23564" grpId="0" autoUpdateAnimBg="0"/>
      <p:bldP spid="23565" grpId="0" autoUpdateAnimBg="0"/>
      <p:bldP spid="2356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7099102" cy="2143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Innovation et Startups @ EPFL</a:t>
            </a:r>
            <a:endParaRPr lang="en-US" dirty="0" smtClean="0"/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5643563" y="4071937"/>
            <a:ext cx="2732484" cy="16698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443120" indent="-376150"/>
            <a:r>
              <a:rPr lang="en-US" sz="2500" dirty="0" err="1"/>
              <a:t>Parc</a:t>
            </a:r>
            <a:r>
              <a:rPr lang="en-US" sz="2500" dirty="0"/>
              <a:t> </a:t>
            </a:r>
            <a:r>
              <a:rPr lang="en-US" sz="2500" dirty="0" err="1"/>
              <a:t>Scientifique</a:t>
            </a:r>
            <a:r>
              <a:rPr lang="en-US" sz="2500" dirty="0"/>
              <a:t>:</a:t>
            </a:r>
            <a:endParaRPr lang="en-US" sz="2500" dirty="0">
              <a:solidFill>
                <a:srgbClr val="5F5F5F"/>
              </a:solidFill>
            </a:endParaRP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100 startups</a:t>
            </a: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Aides à la</a:t>
            </a:r>
          </a:p>
          <a:p>
            <a:pPr marL="443120" indent="-376150">
              <a:buSzPct val="80000"/>
            </a:pPr>
            <a:r>
              <a:rPr lang="en-US" sz="2500" dirty="0">
                <a:solidFill>
                  <a:srgbClr val="5F5F5F"/>
                </a:solidFill>
              </a:rPr>
              <a:t>    </a:t>
            </a:r>
            <a:r>
              <a:rPr lang="en-US" sz="2500" dirty="0" err="1">
                <a:solidFill>
                  <a:srgbClr val="5F5F5F"/>
                </a:solidFill>
              </a:rPr>
              <a:t>création</a:t>
            </a:r>
            <a:endParaRPr lang="en-US" sz="2500" dirty="0">
              <a:solidFill>
                <a:srgbClr val="5F5F5F"/>
              </a:solidFill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241227" y="4107656"/>
            <a:ext cx="3187898" cy="16341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500" dirty="0" err="1"/>
              <a:t>Labos</a:t>
            </a:r>
            <a:r>
              <a:rPr lang="en-US" sz="2500" dirty="0"/>
              <a:t> </a:t>
            </a:r>
            <a:r>
              <a:rPr lang="en-US" sz="2500" dirty="0" err="1"/>
              <a:t>d’entreprises</a:t>
            </a:r>
            <a:endParaRPr lang="en-US" sz="2500" dirty="0">
              <a:solidFill>
                <a:srgbClr val="5F5F5F"/>
              </a:solidFill>
            </a:endParaRP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Nokia</a:t>
            </a: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Logitech </a:t>
            </a:r>
            <a:endParaRPr lang="en-US" sz="2500" dirty="0" smtClean="0">
              <a:solidFill>
                <a:srgbClr val="5F5F5F"/>
              </a:solidFill>
            </a:endParaRP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fr-CH" sz="2500" dirty="0">
                <a:solidFill>
                  <a:srgbClr val="5F5F5F"/>
                </a:solidFill>
              </a:rPr>
              <a:t> </a:t>
            </a:r>
            <a:r>
              <a:rPr lang="fr-CH" sz="2500" dirty="0" smtClean="0">
                <a:solidFill>
                  <a:srgbClr val="5F5F5F"/>
                </a:solidFill>
              </a:rPr>
              <a:t> Crédit Suisse</a:t>
            </a:r>
            <a:endParaRPr lang="en-US" sz="2500" dirty="0">
              <a:solidFill>
                <a:srgbClr val="5F5F5F"/>
              </a:solidFill>
            </a:endParaRPr>
          </a:p>
        </p:txBody>
      </p:sp>
      <p:pic>
        <p:nvPicPr>
          <p:cNvPr id="6759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8734" y="1794867"/>
            <a:ext cx="1482328" cy="13394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91" name="Rectangle 6"/>
          <p:cNvSpPr>
            <a:spLocks/>
          </p:cNvSpPr>
          <p:nvPr/>
        </p:nvSpPr>
        <p:spPr bwMode="auto">
          <a:xfrm>
            <a:off x="7150420" y="3239215"/>
            <a:ext cx="1201098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rgbClr val="008040"/>
                </a:solidFill>
              </a:rPr>
              <a:t>travel.panda.org</a:t>
            </a:r>
          </a:p>
          <a:p>
            <a:pPr algn="ctr"/>
            <a:r>
              <a:rPr lang="en-US" sz="1400" dirty="0">
                <a:solidFill>
                  <a:srgbClr val="008040"/>
                </a:solidFill>
              </a:rPr>
              <a:t>routerank.com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458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Si vous n’êtes pas inscrit, ce n’est pas grave!</a:t>
            </a:r>
          </a:p>
          <a:p>
            <a:endParaRPr lang="fr-CH" dirty="0" smtClean="0"/>
          </a:p>
          <a:p>
            <a:r>
              <a:rPr lang="fr-CH" dirty="0" smtClean="0"/>
              <a:t>Venez à </a:t>
            </a:r>
            <a:r>
              <a:rPr lang="fr-CH" dirty="0" smtClean="0"/>
              <a:t>9h15 dans l’atrium (bâtiment BC) </a:t>
            </a:r>
          </a:p>
          <a:p>
            <a:endParaRPr lang="fr-CH" dirty="0" smtClean="0"/>
          </a:p>
          <a:p>
            <a:r>
              <a:rPr lang="fr-CH" dirty="0" smtClean="0"/>
              <a:t>Possibilités de: </a:t>
            </a:r>
          </a:p>
          <a:p>
            <a:pPr lvl="1"/>
            <a:r>
              <a:rPr lang="fr-CH" dirty="0" smtClean="0"/>
              <a:t>suivre un cours </a:t>
            </a:r>
            <a:r>
              <a:rPr lang="fr-CH" dirty="0" smtClean="0"/>
              <a:t>vulgarisé </a:t>
            </a:r>
            <a:endParaRPr lang="fr-CH" dirty="0" smtClean="0"/>
          </a:p>
          <a:p>
            <a:pPr lvl="1"/>
            <a:r>
              <a:rPr lang="fr-CH" dirty="0" smtClean="0"/>
              <a:t>voir des démonstrations de certains de nos laboratoires</a:t>
            </a:r>
          </a:p>
          <a:p>
            <a:pPr lvl="1"/>
            <a:r>
              <a:rPr lang="fr-CH" dirty="0" smtClean="0"/>
              <a:t>suivre un travail </a:t>
            </a:r>
            <a:r>
              <a:rPr lang="fr-CH" dirty="0" smtClean="0"/>
              <a:t>pratique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INFORMATION PRATIQUE POUR LE VENDREDI</a:t>
            </a:r>
            <a:br>
              <a:rPr lang="fr-FR" dirty="0" smtClean="0"/>
            </a:br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ChangeArrowheads="1"/>
          </p:cNvSpPr>
          <p:nvPr>
            <p:ph type="title"/>
          </p:nvPr>
        </p:nvSpPr>
        <p:spPr>
          <a:xfrm>
            <a:off x="1518047" y="1651992"/>
            <a:ext cx="8340328" cy="3545086"/>
          </a:xfrm>
        </p:spPr>
        <p:txBody>
          <a:bodyPr/>
          <a:lstStyle/>
          <a:p>
            <a:pPr eaLnBrk="1" hangingPunct="1"/>
            <a:r>
              <a:rPr lang="en-US" dirty="0" smtClean="0"/>
              <a:t>Pour en savoir plus: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smtClean="0">
                <a:solidFill>
                  <a:srgbClr val="808080"/>
                </a:solidFill>
              </a:rPr>
              <a:t>ssc.epfl.ch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								   </a:t>
            </a:r>
            <a:br>
              <a:rPr lang="en-US" dirty="0" smtClean="0">
                <a:solidFill>
                  <a:srgbClr val="808080"/>
                </a:solidFill>
              </a:rPr>
            </a:b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 Racines des Systèmes de Communication</a:t>
            </a:r>
            <a:endParaRPr lang="fr-CH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4290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Edison, Marconi: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inventeurs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err="1" smtClean="0"/>
              <a:t>Nyquist</a:t>
            </a:r>
            <a:r>
              <a:rPr lang="en-US" dirty="0" smtClean="0"/>
              <a:t>, Shockley:</a:t>
            </a:r>
          </a:p>
          <a:p>
            <a:pPr lvl="1"/>
            <a:r>
              <a:rPr lang="en-US" dirty="0" smtClean="0"/>
              <a:t>Bell Labs: </a:t>
            </a:r>
            <a:r>
              <a:rPr lang="en-US" dirty="0" err="1" smtClean="0"/>
              <a:t>vers</a:t>
            </a:r>
            <a:r>
              <a:rPr lang="en-US" dirty="0" smtClean="0"/>
              <a:t> </a:t>
            </a:r>
            <a:r>
              <a:rPr lang="en-US" dirty="0" err="1" smtClean="0"/>
              <a:t>l’âge</a:t>
            </a:r>
            <a:r>
              <a:rPr lang="en-US" dirty="0" smtClean="0"/>
              <a:t> digital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3. Claude E Shannon:</a:t>
            </a:r>
          </a:p>
          <a:p>
            <a:pPr lvl="1"/>
            <a:r>
              <a:rPr lang="en-US" dirty="0" smtClean="0"/>
              <a:t>“A Mathematical Theory of Communications”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pic>
        <p:nvPicPr>
          <p:cNvPr id="43012" name="Pictur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660" y="1219199"/>
            <a:ext cx="563834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Futur des Systèmes de Communication</a:t>
            </a:r>
            <a:endParaRPr lang="fr-C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 la </a:t>
            </a:r>
            <a:r>
              <a:rPr lang="en-US" dirty="0" err="1" smtClean="0"/>
              <a:t>difficulté</a:t>
            </a:r>
            <a:r>
              <a:rPr lang="en-US" dirty="0" smtClean="0"/>
              <a:t> des </a:t>
            </a:r>
            <a:r>
              <a:rPr lang="en-US" dirty="0" err="1" smtClean="0"/>
              <a:t>prédictions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“Well-informed people know it is impossible to transmit the voice over wires. Even if it were, it would be of no practical value.” Boston Post, 1865.</a:t>
            </a:r>
          </a:p>
          <a:p>
            <a:pPr lvl="1"/>
            <a:r>
              <a:rPr lang="en-US" dirty="0" smtClean="0"/>
              <a:t>“This 'telephone' has too many shortcomings to be seriously considered as a means of communication. The device is inherently of no value to us.” Western Union internal memo, 1876.</a:t>
            </a:r>
          </a:p>
          <a:p>
            <a:pPr lvl="1"/>
            <a:r>
              <a:rPr lang="en-US" dirty="0"/>
              <a:t>“I see little commercial potential for the internet for the next 10 years” Remarks at COMDEX (November 1994), attributed to Bill Gates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“Spam will be a thing of the past in two years' time”. Bill Gates, BBC News, 24 January 2004.</a:t>
            </a:r>
          </a:p>
          <a:p>
            <a:pPr lvl="1"/>
            <a:r>
              <a:rPr lang="en-US" dirty="0" smtClean="0"/>
              <a:t>“There's no chance that the iPhone is going to get any significant market share. No chance”. Steve Ballmer, USA TODAY, April 2007.</a:t>
            </a:r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Réseaux</a:t>
            </a:r>
            <a:endParaRPr lang="en-US" dirty="0" smtClean="0"/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partout!</a:t>
            </a:r>
          </a:p>
          <a:p>
            <a:pPr lvl="1"/>
            <a:r>
              <a:rPr lang="en-US" dirty="0" smtClean="0"/>
              <a:t>Internet</a:t>
            </a:r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cellulaires</a:t>
            </a:r>
            <a:endParaRPr lang="en-US" dirty="0" smtClean="0"/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sociaux</a:t>
            </a:r>
            <a:endParaRPr lang="en-US" dirty="0" smtClean="0"/>
          </a:p>
          <a:p>
            <a:pPr lvl="1"/>
            <a:r>
              <a:rPr lang="en-US" dirty="0" smtClean="0"/>
              <a:t>Cloud Computing</a:t>
            </a:r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d’apport</a:t>
            </a:r>
            <a:r>
              <a:rPr lang="en-US" dirty="0" smtClean="0"/>
              <a:t> </a:t>
            </a:r>
            <a:r>
              <a:rPr lang="en-US" dirty="0" err="1" smtClean="0"/>
              <a:t>d’énergie</a:t>
            </a:r>
            <a:r>
              <a:rPr lang="en-US" dirty="0" smtClean="0"/>
              <a:t> (smart grids)</a:t>
            </a:r>
          </a:p>
        </p:txBody>
      </p:sp>
      <p:pic>
        <p:nvPicPr>
          <p:cNvPr id="47108" name="Picture 7" descr="map_of_interne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5576" y="685353"/>
            <a:ext cx="2879824" cy="288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9" descr="300px-Cloud_computing.sv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2417" y="4179094"/>
            <a:ext cx="3634383" cy="252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2" y="3733726"/>
            <a:ext cx="2357438" cy="287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Impact sur la Société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1. Gutenberg</a:t>
            </a:r>
          </a:p>
          <a:p>
            <a:pPr lvl="1"/>
            <a:r>
              <a:rPr lang="en-US" dirty="0" smtClean="0"/>
              <a:t>1450: Invention de </a:t>
            </a:r>
            <a:r>
              <a:rPr lang="en-US" dirty="0" err="1" smtClean="0"/>
              <a:t>l’imprimerie</a:t>
            </a:r>
            <a:endParaRPr lang="en-US" dirty="0" smtClean="0"/>
          </a:p>
          <a:p>
            <a:pPr lvl="1"/>
            <a:r>
              <a:rPr lang="en-US" dirty="0" smtClean="0"/>
              <a:t>1517: </a:t>
            </a:r>
            <a:r>
              <a:rPr lang="en-US" dirty="0" err="1" smtClean="0"/>
              <a:t>Thèse</a:t>
            </a:r>
            <a:r>
              <a:rPr lang="en-US" dirty="0" smtClean="0"/>
              <a:t> de Luther</a:t>
            </a:r>
          </a:p>
          <a:p>
            <a:r>
              <a:rPr lang="en-US" dirty="0" smtClean="0"/>
              <a:t>2. Le World Wide Web</a:t>
            </a:r>
          </a:p>
          <a:p>
            <a:pPr lvl="1"/>
            <a:r>
              <a:rPr lang="en-US" dirty="0" smtClean="0"/>
              <a:t>1989: Tim </a:t>
            </a:r>
            <a:r>
              <a:rPr lang="en-US" dirty="0" err="1" smtClean="0"/>
              <a:t>Berners</a:t>
            </a:r>
            <a:r>
              <a:rPr lang="en-US" dirty="0" smtClean="0"/>
              <a:t> Lee </a:t>
            </a:r>
          </a:p>
          <a:p>
            <a:pPr lvl="1"/>
            <a:r>
              <a:rPr lang="en-US" dirty="0" smtClean="0"/>
              <a:t>2010: </a:t>
            </a:r>
            <a:r>
              <a:rPr lang="en-US" dirty="0" err="1" smtClean="0"/>
              <a:t>Wikileaks</a:t>
            </a:r>
            <a:endParaRPr lang="en-US" dirty="0" smtClean="0"/>
          </a:p>
          <a:p>
            <a:r>
              <a:rPr lang="en-US" dirty="0" smtClean="0"/>
              <a:t>3. Science = transformer les </a:t>
            </a:r>
            <a:r>
              <a:rPr lang="en-US" dirty="0" err="1" smtClean="0"/>
              <a:t>données</a:t>
            </a:r>
            <a:r>
              <a:rPr lang="en-US" dirty="0" smtClean="0"/>
              <a:t> </a:t>
            </a:r>
            <a:r>
              <a:rPr lang="en-US" dirty="0" err="1" smtClean="0"/>
              <a:t>collectées</a:t>
            </a:r>
            <a:r>
              <a:rPr lang="en-US" dirty="0" smtClean="0"/>
              <a:t> en information</a:t>
            </a:r>
          </a:p>
          <a:p>
            <a:pPr lvl="1"/>
            <a:r>
              <a:rPr lang="en-US" dirty="0" err="1" smtClean="0"/>
              <a:t>Exemples</a:t>
            </a:r>
            <a:r>
              <a:rPr lang="en-US" dirty="0" smtClean="0"/>
              <a:t>: neuroscience, sciences </a:t>
            </a:r>
            <a:r>
              <a:rPr lang="en-US" dirty="0" err="1" smtClean="0"/>
              <a:t>sociales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4. Information = carburant des </a:t>
            </a:r>
            <a:r>
              <a:rPr lang="en-US" dirty="0" err="1" smtClean="0"/>
              <a:t>sociétés</a:t>
            </a:r>
            <a:r>
              <a:rPr lang="en-US" dirty="0" smtClean="0"/>
              <a:t> </a:t>
            </a:r>
            <a:r>
              <a:rPr lang="en-US" dirty="0" err="1" smtClean="0"/>
              <a:t>modernes</a:t>
            </a:r>
            <a:endParaRPr lang="en-US" dirty="0" smtClean="0"/>
          </a:p>
          <a:p>
            <a:pPr lvl="1"/>
            <a:r>
              <a:rPr lang="fr-CH" dirty="0" smtClean="0"/>
              <a:t>Education (</a:t>
            </a:r>
            <a:r>
              <a:rPr lang="fr-CH" dirty="0" err="1" smtClean="0"/>
              <a:t>Wikipedia</a:t>
            </a:r>
            <a:r>
              <a:rPr lang="fr-CH" dirty="0" smtClean="0"/>
              <a:t>,…)</a:t>
            </a:r>
          </a:p>
          <a:p>
            <a:pPr lvl="1"/>
            <a:r>
              <a:rPr lang="fr-CH" dirty="0" smtClean="0"/>
              <a:t>Industrie, transport</a:t>
            </a:r>
          </a:p>
          <a:p>
            <a:pPr lvl="1"/>
            <a:r>
              <a:rPr lang="fr-CH" dirty="0" smtClean="0"/>
              <a:t>Démocratie, diplomatie </a:t>
            </a:r>
          </a:p>
          <a:p>
            <a:pPr lvl="1"/>
            <a:r>
              <a:rPr lang="fr-CH" dirty="0" smtClean="0"/>
              <a:t>Finance</a:t>
            </a:r>
          </a:p>
          <a:p>
            <a:pPr lvl="1"/>
            <a:endParaRPr lang="fr-CH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8724F1-75F9-4D7C-8C5E-9B7B317EE24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9157" name="Picture 4" descr="wikileaks_tunis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779281"/>
            <a:ext cx="3490392" cy="204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Communication, Information et </a:t>
            </a:r>
            <a:r>
              <a:rPr lang="en-US" dirty="0" err="1" smtClean="0"/>
              <a:t>Calculs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PageRank © (US Patent 6,285,999)</a:t>
            </a:r>
          </a:p>
          <a:p>
            <a:pPr lvl="1"/>
            <a:r>
              <a:rPr lang="en-US" dirty="0" err="1" smtClean="0"/>
              <a:t>Calcul</a:t>
            </a:r>
            <a:r>
              <a:rPr lang="en-US" dirty="0" smtClean="0"/>
              <a:t> de la </a:t>
            </a:r>
            <a:r>
              <a:rPr lang="en-US" dirty="0" err="1" smtClean="0"/>
              <a:t>seconde</a:t>
            </a:r>
            <a:r>
              <a:rPr lang="en-US" dirty="0" smtClean="0"/>
              <a:t> </a:t>
            </a:r>
            <a:r>
              <a:rPr lang="en-US" dirty="0" err="1" smtClean="0"/>
              <a:t>valeur</a:t>
            </a:r>
            <a:r>
              <a:rPr lang="en-US" dirty="0" smtClean="0"/>
              <a:t> </a:t>
            </a:r>
            <a:r>
              <a:rPr lang="en-US" dirty="0" err="1" smtClean="0"/>
              <a:t>propre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r>
              <a:rPr lang="en-US" dirty="0" smtClean="0"/>
              <a:t> de </a:t>
            </a:r>
            <a:r>
              <a:rPr lang="en-US" dirty="0" err="1" smtClean="0"/>
              <a:t>taille</a:t>
            </a:r>
            <a:r>
              <a:rPr lang="en-US" dirty="0" smtClean="0"/>
              <a:t> 25.10</a:t>
            </a:r>
            <a:r>
              <a:rPr lang="en-US" baseline="30000" dirty="0" smtClean="0"/>
              <a:t>9</a:t>
            </a:r>
            <a:r>
              <a:rPr lang="en-US" dirty="0" smtClean="0"/>
              <a:t> x 25.10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Pas </a:t>
            </a:r>
            <a:r>
              <a:rPr lang="en-US" dirty="0" err="1" smtClean="0"/>
              <a:t>d’infrastructure</a:t>
            </a:r>
            <a:r>
              <a:rPr lang="en-US" dirty="0" smtClean="0"/>
              <a:t> de </a:t>
            </a:r>
            <a:r>
              <a:rPr lang="en-US" dirty="0" err="1" smtClean="0"/>
              <a:t>calcul</a:t>
            </a:r>
            <a:r>
              <a:rPr lang="en-US" dirty="0" smtClean="0"/>
              <a:t> </a:t>
            </a:r>
            <a:r>
              <a:rPr lang="en-US" dirty="0" err="1" smtClean="0"/>
              <a:t>centralisée</a:t>
            </a:r>
            <a:endParaRPr lang="en-US" dirty="0" smtClean="0"/>
          </a:p>
          <a:p>
            <a:r>
              <a:rPr lang="en-US" dirty="0" err="1" smtClean="0"/>
              <a:t>Facteurs</a:t>
            </a:r>
            <a:r>
              <a:rPr lang="en-US" dirty="0" smtClean="0"/>
              <a:t> </a:t>
            </a:r>
            <a:r>
              <a:rPr lang="en-US" dirty="0" err="1" smtClean="0"/>
              <a:t>clés</a:t>
            </a:r>
            <a:endParaRPr lang="en-US" dirty="0" smtClean="0"/>
          </a:p>
          <a:p>
            <a:pPr lvl="1"/>
            <a:r>
              <a:rPr lang="en-US" dirty="0" err="1" smtClean="0"/>
              <a:t>Energie</a:t>
            </a:r>
            <a:endParaRPr lang="en-US" dirty="0" smtClean="0"/>
          </a:p>
          <a:p>
            <a:pPr lvl="1"/>
            <a:r>
              <a:rPr lang="en-US" dirty="0" smtClean="0"/>
              <a:t>Infrastructure</a:t>
            </a:r>
          </a:p>
          <a:p>
            <a:pPr lvl="1"/>
            <a:r>
              <a:rPr lang="en-US" dirty="0" err="1" smtClean="0"/>
              <a:t>Redondance</a:t>
            </a:r>
            <a:endParaRPr lang="en-US" dirty="0" smtClean="0"/>
          </a:p>
        </p:txBody>
      </p:sp>
      <p:pic>
        <p:nvPicPr>
          <p:cNvPr id="51204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4109" y="4403475"/>
            <a:ext cx="4518422" cy="21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Bachelor</a:t>
            </a:r>
            <a:endParaRPr lang="fr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876800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ans</a:t>
            </a:r>
            <a:endParaRPr lang="en-US" dirty="0" smtClean="0"/>
          </a:p>
          <a:p>
            <a:r>
              <a:rPr lang="en-US" dirty="0" err="1" smtClean="0"/>
              <a:t>Mathématique</a:t>
            </a:r>
            <a:r>
              <a:rPr lang="en-US" dirty="0" smtClean="0"/>
              <a:t>, </a:t>
            </a:r>
            <a:r>
              <a:rPr lang="en-US" dirty="0" err="1" smtClean="0"/>
              <a:t>Informatique</a:t>
            </a:r>
            <a:r>
              <a:rPr lang="en-US" dirty="0" smtClean="0"/>
              <a:t>, Physique et Sciences de </a:t>
            </a:r>
            <a:r>
              <a:rPr lang="en-US" dirty="0" err="1" smtClean="0"/>
              <a:t>l’Information</a:t>
            </a:r>
            <a:endParaRPr lang="en-US" dirty="0" smtClean="0"/>
          </a:p>
          <a:p>
            <a:r>
              <a:rPr lang="en-US" dirty="0" err="1" smtClean="0"/>
              <a:t>Projet</a:t>
            </a:r>
            <a:r>
              <a:rPr lang="en-US" dirty="0" smtClean="0"/>
              <a:t> en </a:t>
            </a:r>
            <a:r>
              <a:rPr lang="en-US" dirty="0" err="1" smtClean="0"/>
              <a:t>labo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endParaRPr lang="en-US" dirty="0" smtClean="0"/>
          </a:p>
          <a:p>
            <a:r>
              <a:rPr lang="en-US" dirty="0" err="1" smtClean="0"/>
              <a:t>Echange</a:t>
            </a:r>
            <a:r>
              <a:rPr lang="en-US" dirty="0" smtClean="0"/>
              <a:t> (un an à </a:t>
            </a:r>
            <a:r>
              <a:rPr lang="en-US" dirty="0" err="1" smtClean="0"/>
              <a:t>l’étranger</a:t>
            </a:r>
            <a:r>
              <a:rPr lang="en-US" dirty="0" smtClean="0"/>
              <a:t>)</a:t>
            </a:r>
          </a:p>
          <a:p>
            <a:endParaRPr lang="fr-CH" dirty="0"/>
          </a:p>
        </p:txBody>
      </p:sp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148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6070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6070" y="2158603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2229" name="Rectangle 4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1"/>
          <p:cNvGraphicFramePr>
            <a:graphicFrameLocks/>
          </p:cNvGraphicFramePr>
          <p:nvPr/>
        </p:nvGraphicFramePr>
        <p:xfrm>
          <a:off x="1558231" y="1357313"/>
          <a:ext cx="6695033" cy="5017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3" imgW="13379408" imgH="10028209" progId="MSGraph.Chart.8">
                  <p:embed/>
                </p:oleObj>
              </mc:Choice>
              <mc:Fallback>
                <p:oleObj name="Chart" r:id="rId3" imgW="13379408" imgH="10028209" progId="MSGraph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231" y="1357313"/>
                        <a:ext cx="6695033" cy="50173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Première Année du Bachelor</a:t>
            </a:r>
          </a:p>
        </p:txBody>
      </p:sp>
      <p:sp>
        <p:nvSpPr>
          <p:cNvPr id="53252" name="Rectangle 3"/>
          <p:cNvSpPr>
            <a:spLocks/>
          </p:cNvSpPr>
          <p:nvPr/>
        </p:nvSpPr>
        <p:spPr bwMode="auto">
          <a:xfrm>
            <a:off x="6832328" y="3429000"/>
            <a:ext cx="2134195" cy="1401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>
                <a:solidFill>
                  <a:srgbClr val="676767"/>
                </a:solidFill>
              </a:rPr>
              <a:t>Intro au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, à la </a:t>
            </a:r>
            <a:r>
              <a:rPr lang="en-US" sz="2100" dirty="0" err="1">
                <a:solidFill>
                  <a:srgbClr val="676767"/>
                </a:solidFill>
              </a:rPr>
              <a:t>cryptographie</a:t>
            </a:r>
            <a:r>
              <a:rPr lang="en-US" sz="2100" dirty="0">
                <a:solidFill>
                  <a:srgbClr val="676767"/>
                </a:solidFill>
              </a:rPr>
              <a:t> et au </a:t>
            </a:r>
            <a:r>
              <a:rPr lang="en-US" sz="2100" dirty="0" err="1">
                <a:solidFill>
                  <a:srgbClr val="676767"/>
                </a:solidFill>
              </a:rPr>
              <a:t>traitement</a:t>
            </a:r>
            <a:r>
              <a:rPr lang="en-US" sz="2100" dirty="0">
                <a:solidFill>
                  <a:srgbClr val="676767"/>
                </a:solidFill>
              </a:rPr>
              <a:t> du signal</a:t>
            </a:r>
          </a:p>
        </p:txBody>
      </p:sp>
      <p:sp>
        <p:nvSpPr>
          <p:cNvPr id="53253" name="Rectangle 4"/>
          <p:cNvSpPr>
            <a:spLocks/>
          </p:cNvSpPr>
          <p:nvPr/>
        </p:nvSpPr>
        <p:spPr bwMode="auto">
          <a:xfrm>
            <a:off x="6096000" y="1219200"/>
            <a:ext cx="2149673" cy="13483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 err="1" smtClean="0">
                <a:solidFill>
                  <a:srgbClr val="676767"/>
                </a:solidFill>
              </a:rPr>
              <a:t>Programmation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 smtClean="0">
                <a:solidFill>
                  <a:srgbClr val="676767"/>
                </a:solidFill>
              </a:rPr>
              <a:t>Systèmes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informatiques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Logiques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4" name="Rectangle 5"/>
          <p:cNvSpPr>
            <a:spLocks/>
          </p:cNvSpPr>
          <p:nvPr/>
        </p:nvSpPr>
        <p:spPr bwMode="auto">
          <a:xfrm>
            <a:off x="533400" y="5334000"/>
            <a:ext cx="1625203" cy="7054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Algèbre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Analyse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5" name="Rectangle 6"/>
          <p:cNvSpPr>
            <a:spLocks/>
          </p:cNvSpPr>
          <p:nvPr/>
        </p:nvSpPr>
        <p:spPr bwMode="auto">
          <a:xfrm>
            <a:off x="152400" y="2286000"/>
            <a:ext cx="2286000" cy="738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Programmation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 en </a:t>
            </a:r>
            <a:r>
              <a:rPr lang="en-US" sz="2100" dirty="0" err="1">
                <a:solidFill>
                  <a:srgbClr val="676767"/>
                </a:solidFill>
              </a:rPr>
              <a:t>pratique</a:t>
            </a:r>
            <a:endParaRPr lang="en-US" sz="21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952</Words>
  <Application>Microsoft Office PowerPoint</Application>
  <PresentationFormat>Affichage à l'écran (4:3)</PresentationFormat>
  <Paragraphs>214</Paragraphs>
  <Slides>26</Slides>
  <Notes>5</Notes>
  <HiddenSlides>3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Office Theme</vt:lpstr>
      <vt:lpstr>Chart</vt:lpstr>
      <vt:lpstr>Graphique</vt:lpstr>
      <vt:lpstr>Communication Systems Systèmes de Communication  ssc.epfl.ch  </vt:lpstr>
      <vt:lpstr>Les Systèmes de Communication Sont Partout</vt:lpstr>
      <vt:lpstr>Les Racines des Systèmes de Communication</vt:lpstr>
      <vt:lpstr>Le Futur des Systèmes de Communication</vt:lpstr>
      <vt:lpstr>Réseaux</vt:lpstr>
      <vt:lpstr>Impact sur la Société</vt:lpstr>
      <vt:lpstr>Communication, Information et Calculs</vt:lpstr>
      <vt:lpstr>Bachelor</vt:lpstr>
      <vt:lpstr>Première Année du Bachelor</vt:lpstr>
      <vt:lpstr>Deuxième et Troisième Années du Bachelor</vt:lpstr>
      <vt:lpstr>Master</vt:lpstr>
      <vt:lpstr>Spécialisation:  Sécurité de l’Information </vt:lpstr>
      <vt:lpstr>Spécialisation:  Communication Radio</vt:lpstr>
      <vt:lpstr>Spécialisation: Internet, Web, Réseaux d’Entreprise</vt:lpstr>
      <vt:lpstr>Spécialisation:  Signaux, Images et Sons</vt:lpstr>
      <vt:lpstr>Ajouter un “Minor” à son Master</vt:lpstr>
      <vt:lpstr>Une Ecole Internationale</vt:lpstr>
      <vt:lpstr>Echanges et Stages</vt:lpstr>
      <vt:lpstr>Le Marché de l’Emploi</vt:lpstr>
      <vt:lpstr>Les Métiers Typiquement Syscom</vt:lpstr>
      <vt:lpstr>Communication Systems @ EPFL : Avec les Meilleurs</vt:lpstr>
      <vt:lpstr>Conditions d’Admission </vt:lpstr>
      <vt:lpstr>Un Campus en Constante Evolution</vt:lpstr>
      <vt:lpstr>Innovation et Startups @ EPFL</vt:lpstr>
      <vt:lpstr>INFORMATION PRATIQUE POUR LE VENDREDI </vt:lpstr>
      <vt:lpstr>Pour en savoir plus:      ssc.epfl.ch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Systems Systèmes de Communication  ssc.epfl.ch</dc:title>
  <dc:creator>Matthias Grossglauser</dc:creator>
  <cp:lastModifiedBy>Emery Martine</cp:lastModifiedBy>
  <cp:revision>15</cp:revision>
  <cp:lastPrinted>2012-02-29T10:04:57Z</cp:lastPrinted>
  <dcterms:created xsi:type="dcterms:W3CDTF">2006-08-16T00:00:00Z</dcterms:created>
  <dcterms:modified xsi:type="dcterms:W3CDTF">2012-02-29T10:09:24Z</dcterms:modified>
</cp:coreProperties>
</file>